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719" r:id="rId2"/>
    <p:sldId id="676" r:id="rId3"/>
    <p:sldId id="609" r:id="rId4"/>
    <p:sldId id="679" r:id="rId5"/>
    <p:sldId id="680" r:id="rId6"/>
    <p:sldId id="681" r:id="rId7"/>
    <p:sldId id="682" r:id="rId8"/>
    <p:sldId id="683" r:id="rId9"/>
    <p:sldId id="684" r:id="rId10"/>
    <p:sldId id="720" r:id="rId11"/>
    <p:sldId id="685" r:id="rId12"/>
    <p:sldId id="686" r:id="rId13"/>
    <p:sldId id="687" r:id="rId14"/>
    <p:sldId id="688" r:id="rId15"/>
    <p:sldId id="722" r:id="rId16"/>
    <p:sldId id="689" r:id="rId17"/>
    <p:sldId id="674" r:id="rId18"/>
    <p:sldId id="690" r:id="rId19"/>
    <p:sldId id="691" r:id="rId20"/>
    <p:sldId id="723" r:id="rId21"/>
    <p:sldId id="693" r:id="rId22"/>
    <p:sldId id="694" r:id="rId23"/>
    <p:sldId id="695" r:id="rId24"/>
    <p:sldId id="696" r:id="rId25"/>
    <p:sldId id="721" r:id="rId26"/>
    <p:sldId id="698" r:id="rId27"/>
    <p:sldId id="699" r:id="rId28"/>
    <p:sldId id="700" r:id="rId29"/>
    <p:sldId id="702" r:id="rId30"/>
    <p:sldId id="703" r:id="rId31"/>
    <p:sldId id="704" r:id="rId32"/>
    <p:sldId id="705" r:id="rId33"/>
    <p:sldId id="706" r:id="rId34"/>
    <p:sldId id="707" r:id="rId35"/>
    <p:sldId id="708" r:id="rId36"/>
    <p:sldId id="709" r:id="rId37"/>
    <p:sldId id="727" r:id="rId38"/>
    <p:sldId id="725" r:id="rId39"/>
    <p:sldId id="710" r:id="rId40"/>
    <p:sldId id="713" r:id="rId41"/>
    <p:sldId id="714" r:id="rId42"/>
    <p:sldId id="715" r:id="rId43"/>
    <p:sldId id="716" r:id="rId44"/>
    <p:sldId id="717" r:id="rId45"/>
    <p:sldId id="718" r:id="rId46"/>
    <p:sldId id="610" r:id="rId47"/>
    <p:sldId id="724" r:id="rId48"/>
  </p:sldIdLst>
  <p:sldSz cx="9144000" cy="6858000" type="screen4x3"/>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0080"/>
    <a:srgbClr val="B3E2FF"/>
    <a:srgbClr val="FFFF99"/>
    <a:srgbClr val="FFE2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9" autoAdjust="0"/>
    <p:restoredTop sz="91367" autoAdjust="0"/>
  </p:normalViewPr>
  <p:slideViewPr>
    <p:cSldViewPr>
      <p:cViewPr>
        <p:scale>
          <a:sx n="80" d="100"/>
          <a:sy n="80" d="100"/>
        </p:scale>
        <p:origin x="-1176"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2EFDBD1E-0455-4ACF-A62D-834F1550D6D3}" type="datetimeFigureOut">
              <a:rPr lang="en-GB" smtClean="0"/>
              <a:t>11/02/2014</a:t>
            </a:fld>
            <a:endParaRPr lang="en-GB"/>
          </a:p>
        </p:txBody>
      </p:sp>
      <p:sp>
        <p:nvSpPr>
          <p:cNvPr id="4" name="Slide Image Placeholder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3577" y="4686499"/>
            <a:ext cx="5388610" cy="443984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6129D33D-5743-4426-B759-35DAA819D698}" type="slidenum">
              <a:rPr lang="en-GB" smtClean="0"/>
              <a:t>‹#›</a:t>
            </a:fld>
            <a:endParaRPr lang="en-GB"/>
          </a:p>
        </p:txBody>
      </p:sp>
    </p:spTree>
    <p:extLst>
      <p:ext uri="{BB962C8B-B14F-4D97-AF65-F5344CB8AC3E}">
        <p14:creationId xmlns:p14="http://schemas.microsoft.com/office/powerpoint/2010/main" val="3589058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6129D33D-5743-4426-B759-35DAA819D698}" type="slidenum">
              <a:rPr lang="en-GB" smtClean="0"/>
              <a:t>1</a:t>
            </a:fld>
            <a:endParaRPr lang="en-GB"/>
          </a:p>
        </p:txBody>
      </p:sp>
    </p:spTree>
    <p:extLst>
      <p:ext uri="{BB962C8B-B14F-4D97-AF65-F5344CB8AC3E}">
        <p14:creationId xmlns:p14="http://schemas.microsoft.com/office/powerpoint/2010/main" val="753837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74B2E4C-9D95-42BA-9F18-254CFD6484F6}" type="slidenum">
              <a:rPr lang="en-US"/>
              <a:pPr eaLnBrk="1" hangingPunct="1"/>
              <a:t>12</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xfrm>
            <a:off x="889000" y="4705350"/>
            <a:ext cx="4884738" cy="4457700"/>
          </a:xfrm>
          <a:noFill/>
        </p:spPr>
        <p:txBody>
          <a:bodyPr/>
          <a:lstStyle/>
          <a:p>
            <a:pPr eaLnBrk="1" hangingPunct="1"/>
            <a:endParaRPr lang="en-US" dirty="0"/>
          </a:p>
        </p:txBody>
      </p:sp>
    </p:spTree>
    <p:extLst>
      <p:ext uri="{BB962C8B-B14F-4D97-AF65-F5344CB8AC3E}">
        <p14:creationId xmlns:p14="http://schemas.microsoft.com/office/powerpoint/2010/main" val="891389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62242B4-F654-4393-A561-8E69FFA2E5E9}" type="slidenum">
              <a:rPr lang="en-US"/>
              <a:pPr eaLnBrk="1" hangingPunct="1"/>
              <a:t>13</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xfrm>
            <a:off x="889000" y="4705350"/>
            <a:ext cx="4884738" cy="4457700"/>
          </a:xfrm>
          <a:noFill/>
        </p:spPr>
        <p:txBody>
          <a:bodyPr/>
          <a:lstStyle/>
          <a:p>
            <a:pPr eaLnBrk="1" hangingPunct="1"/>
            <a:endParaRPr lang="en-US" dirty="0"/>
          </a:p>
        </p:txBody>
      </p:sp>
    </p:spTree>
    <p:extLst>
      <p:ext uri="{BB962C8B-B14F-4D97-AF65-F5344CB8AC3E}">
        <p14:creationId xmlns:p14="http://schemas.microsoft.com/office/powerpoint/2010/main" val="3503088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F251E19-566F-4038-91C5-5C49E175019C}" type="slidenum">
              <a:rPr lang="en-US"/>
              <a:pPr eaLnBrk="1" hangingPunct="1"/>
              <a:t>14</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889000" y="4705350"/>
            <a:ext cx="4884738" cy="4457700"/>
          </a:xfrm>
          <a:noFill/>
        </p:spPr>
        <p:txBody>
          <a:bodyPr/>
          <a:lstStyle/>
          <a:p>
            <a:pPr eaLnBrk="1" hangingPunct="1"/>
            <a:endParaRPr lang="en-US" dirty="0"/>
          </a:p>
        </p:txBody>
      </p:sp>
    </p:spTree>
    <p:extLst>
      <p:ext uri="{BB962C8B-B14F-4D97-AF65-F5344CB8AC3E}">
        <p14:creationId xmlns:p14="http://schemas.microsoft.com/office/powerpoint/2010/main" val="1665588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2FB3FB7-AAC3-4CFE-9C22-C002CDDA42BE}" type="slidenum">
              <a:rPr lang="en-US"/>
              <a:pPr eaLnBrk="1" hangingPunct="1"/>
              <a:t>16</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xfrm>
            <a:off x="889000" y="4705350"/>
            <a:ext cx="4884738" cy="4457700"/>
          </a:xfrm>
          <a:noFill/>
        </p:spPr>
        <p:txBody>
          <a:bodyPr/>
          <a:lstStyle/>
          <a:p>
            <a:pPr eaLnBrk="1" hangingPunct="1"/>
            <a:endParaRPr lang="en-US"/>
          </a:p>
        </p:txBody>
      </p:sp>
    </p:spTree>
    <p:extLst>
      <p:ext uri="{BB962C8B-B14F-4D97-AF65-F5344CB8AC3E}">
        <p14:creationId xmlns:p14="http://schemas.microsoft.com/office/powerpoint/2010/main" val="2825720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6129D33D-5743-4426-B759-35DAA819D698}" type="slidenum">
              <a:rPr lang="en-GB" smtClean="0"/>
              <a:t>17</a:t>
            </a:fld>
            <a:endParaRPr lang="en-GB"/>
          </a:p>
        </p:txBody>
      </p:sp>
    </p:spTree>
    <p:extLst>
      <p:ext uri="{BB962C8B-B14F-4D97-AF65-F5344CB8AC3E}">
        <p14:creationId xmlns:p14="http://schemas.microsoft.com/office/powerpoint/2010/main" val="256118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1D445F9-2780-41F8-B0B1-38866BD59B37}" type="slidenum">
              <a:rPr lang="en-US"/>
              <a:pPr eaLnBrk="1" hangingPunct="1"/>
              <a:t>18</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xfrm>
            <a:off x="889000" y="4705350"/>
            <a:ext cx="4884738" cy="4457700"/>
          </a:xfrm>
          <a:noFill/>
        </p:spPr>
        <p:txBody>
          <a:bodyPr/>
          <a:lstStyle/>
          <a:p>
            <a:pPr eaLnBrk="1" hangingPunct="1"/>
            <a:endParaRPr lang="en-US"/>
          </a:p>
        </p:txBody>
      </p:sp>
    </p:spTree>
    <p:extLst>
      <p:ext uri="{BB962C8B-B14F-4D97-AF65-F5344CB8AC3E}">
        <p14:creationId xmlns:p14="http://schemas.microsoft.com/office/powerpoint/2010/main" val="1591985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459E7DD-9BB1-4926-A6E3-EC42EDF06564}" type="slidenum">
              <a:rPr lang="en-US"/>
              <a:pPr eaLnBrk="1" hangingPunct="1"/>
              <a:t>19</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xfrm>
            <a:off x="889000" y="4705350"/>
            <a:ext cx="4884738" cy="4457700"/>
          </a:xfrm>
          <a:noFill/>
        </p:spPr>
        <p:txBody>
          <a:bodyPr/>
          <a:lstStyle/>
          <a:p>
            <a:pPr eaLnBrk="1" hangingPunct="1"/>
            <a:endParaRPr lang="en-US" dirty="0"/>
          </a:p>
        </p:txBody>
      </p:sp>
    </p:spTree>
    <p:extLst>
      <p:ext uri="{BB962C8B-B14F-4D97-AF65-F5344CB8AC3E}">
        <p14:creationId xmlns:p14="http://schemas.microsoft.com/office/powerpoint/2010/main" val="997119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6129D33D-5743-4426-B759-35DAA819D698}" type="slidenum">
              <a:rPr lang="en-GB" smtClean="0"/>
              <a:t>20</a:t>
            </a:fld>
            <a:endParaRPr lang="en-GB"/>
          </a:p>
        </p:txBody>
      </p:sp>
    </p:spTree>
    <p:extLst>
      <p:ext uri="{BB962C8B-B14F-4D97-AF65-F5344CB8AC3E}">
        <p14:creationId xmlns:p14="http://schemas.microsoft.com/office/powerpoint/2010/main" val="2888950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F9B37BD-6026-4E27-B167-ABF8BAEA741E}" type="slidenum">
              <a:rPr lang="en-US"/>
              <a:pPr eaLnBrk="1" hangingPunct="1"/>
              <a:t>21</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xfrm>
            <a:off x="889000" y="4705350"/>
            <a:ext cx="4884738" cy="4457700"/>
          </a:xfrm>
          <a:noFill/>
        </p:spPr>
        <p:txBody>
          <a:bodyPr/>
          <a:lstStyle/>
          <a:p>
            <a:pPr eaLnBrk="1" hangingPunct="1"/>
            <a:endParaRPr lang="en-US" dirty="0"/>
          </a:p>
        </p:txBody>
      </p:sp>
    </p:spTree>
    <p:extLst>
      <p:ext uri="{BB962C8B-B14F-4D97-AF65-F5344CB8AC3E}">
        <p14:creationId xmlns:p14="http://schemas.microsoft.com/office/powerpoint/2010/main" val="877883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016C6D2-B774-4D23-909C-4318BA3F4EB7}" type="slidenum">
              <a:rPr lang="en-US"/>
              <a:pPr eaLnBrk="1" hangingPunct="1"/>
              <a:t>22</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xfrm>
            <a:off x="889000" y="4705350"/>
            <a:ext cx="4884738" cy="4457700"/>
          </a:xfrm>
          <a:noFill/>
        </p:spPr>
        <p:txBody>
          <a:bodyPr/>
          <a:lstStyle/>
          <a:p>
            <a:pPr eaLnBrk="1" hangingPunct="1"/>
            <a:endParaRPr lang="en-US"/>
          </a:p>
        </p:txBody>
      </p:sp>
    </p:spTree>
    <p:extLst>
      <p:ext uri="{BB962C8B-B14F-4D97-AF65-F5344CB8AC3E}">
        <p14:creationId xmlns:p14="http://schemas.microsoft.com/office/powerpoint/2010/main" val="1990877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3E16177-4273-4DB6-8FFC-B9FA1AE3EE35}" type="slidenum">
              <a:rPr lang="en-US"/>
              <a:pPr eaLnBrk="1" hangingPunct="1"/>
              <a:t>2</a:t>
            </a:fld>
            <a:endParaRPr lang="en-US"/>
          </a:p>
        </p:txBody>
      </p:sp>
      <p:sp>
        <p:nvSpPr>
          <p:cNvPr id="48130" name="Rectangle 7"/>
          <p:cNvSpPr txBox="1">
            <a:spLocks noGrp="1" noChangeArrowheads="1"/>
          </p:cNvSpPr>
          <p:nvPr/>
        </p:nvSpPr>
        <p:spPr bwMode="auto">
          <a:xfrm>
            <a:off x="3773488" y="9409113"/>
            <a:ext cx="2887662" cy="495300"/>
          </a:xfrm>
          <a:prstGeom prst="rect">
            <a:avLst/>
          </a:prstGeom>
          <a:noFill/>
          <a:ln>
            <a:miter lim="800000"/>
            <a:headEnd/>
            <a:tailEnd/>
          </a:ln>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8C8C6532-2BE2-42EA-BD77-18771EBCBECD}" type="slidenum">
              <a:rPr lang="en-US" sz="1200">
                <a:latin typeface="Calibri" panose="020F0502020204030204" pitchFamily="34" charset="0"/>
              </a:rPr>
              <a:pPr algn="r" eaLnBrk="1" hangingPunct="1"/>
              <a:t>2</a:t>
            </a:fld>
            <a:endParaRPr lang="en-US" sz="1200">
              <a:latin typeface="Calibri" panose="020F0502020204030204" pitchFamily="34" charset="0"/>
            </a:endParaRPr>
          </a:p>
        </p:txBody>
      </p:sp>
      <p:sp>
        <p:nvSpPr>
          <p:cNvPr id="50180" name="Rectangle 2"/>
          <p:cNvSpPr>
            <a:spLocks noGrp="1" noRot="1" noChangeAspect="1" noChangeArrowheads="1" noTextEdit="1"/>
          </p:cNvSpPr>
          <p:nvPr>
            <p:ph type="sldImg"/>
          </p:nvPr>
        </p:nvSpPr>
        <p:spPr>
          <a:ln/>
        </p:spPr>
      </p:sp>
      <p:sp>
        <p:nvSpPr>
          <p:cNvPr id="50181" name="Rectangle 3"/>
          <p:cNvSpPr>
            <a:spLocks noGrp="1" noChangeArrowheads="1"/>
          </p:cNvSpPr>
          <p:nvPr>
            <p:ph type="body" idx="1"/>
          </p:nvPr>
        </p:nvSpPr>
        <p:spPr>
          <a:noFill/>
        </p:spPr>
        <p:txBody>
          <a:bodyPr/>
          <a:lstStyle/>
          <a:p>
            <a:pPr eaLnBrk="1" hangingPunct="1">
              <a:spcBef>
                <a:spcPct val="0"/>
              </a:spcBef>
            </a:pPr>
            <a:endParaRPr lang="en-US" dirty="0"/>
          </a:p>
        </p:txBody>
      </p:sp>
    </p:spTree>
    <p:extLst>
      <p:ext uri="{BB962C8B-B14F-4D97-AF65-F5344CB8AC3E}">
        <p14:creationId xmlns:p14="http://schemas.microsoft.com/office/powerpoint/2010/main" val="3362845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163F581-0485-4C62-834F-B869D2173A43}" type="slidenum">
              <a:rPr lang="en-US"/>
              <a:pPr eaLnBrk="1" hangingPunct="1"/>
              <a:t>23</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xfrm>
            <a:off x="889000" y="4705350"/>
            <a:ext cx="4884738" cy="4457700"/>
          </a:xfrm>
          <a:noFill/>
        </p:spPr>
        <p:txBody>
          <a:bodyPr/>
          <a:lstStyle/>
          <a:p>
            <a:pPr eaLnBrk="1" hangingPunct="1"/>
            <a:endParaRPr lang="en-US"/>
          </a:p>
        </p:txBody>
      </p:sp>
    </p:spTree>
    <p:extLst>
      <p:ext uri="{BB962C8B-B14F-4D97-AF65-F5344CB8AC3E}">
        <p14:creationId xmlns:p14="http://schemas.microsoft.com/office/powerpoint/2010/main" val="2355222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601DB23-479B-4A40-925E-AD847DDDCCE4}" type="slidenum">
              <a:rPr lang="en-US"/>
              <a:pPr eaLnBrk="1" hangingPunct="1"/>
              <a:t>24</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xfrm>
            <a:off x="889000" y="4705350"/>
            <a:ext cx="4884738" cy="4457700"/>
          </a:xfrm>
          <a:noFill/>
        </p:spPr>
        <p:txBody>
          <a:bodyPr/>
          <a:lstStyle/>
          <a:p>
            <a:pPr eaLnBrk="1" hangingPunct="1"/>
            <a:endParaRPr lang="en-US"/>
          </a:p>
        </p:txBody>
      </p:sp>
    </p:spTree>
    <p:extLst>
      <p:ext uri="{BB962C8B-B14F-4D97-AF65-F5344CB8AC3E}">
        <p14:creationId xmlns:p14="http://schemas.microsoft.com/office/powerpoint/2010/main" val="442763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A6541C2-014E-4A7E-B358-94519DE2DBD7}" type="slidenum">
              <a:rPr lang="en-US"/>
              <a:pPr eaLnBrk="1" hangingPunct="1"/>
              <a:t>26</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xfrm>
            <a:off x="889000" y="4705350"/>
            <a:ext cx="4884738" cy="4457700"/>
          </a:xfrm>
          <a:noFill/>
        </p:spPr>
        <p:txBody>
          <a:bodyPr/>
          <a:lstStyle/>
          <a:p>
            <a:pPr eaLnBrk="1" hangingPunct="1"/>
            <a:endParaRPr lang="en-US"/>
          </a:p>
        </p:txBody>
      </p:sp>
    </p:spTree>
    <p:extLst>
      <p:ext uri="{BB962C8B-B14F-4D97-AF65-F5344CB8AC3E}">
        <p14:creationId xmlns:p14="http://schemas.microsoft.com/office/powerpoint/2010/main" val="2907527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B618A2C-BCDA-46E8-802E-A2B4A73A2AFA}" type="slidenum">
              <a:rPr lang="en-US"/>
              <a:pPr eaLnBrk="1" hangingPunct="1"/>
              <a:t>27</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xfrm>
            <a:off x="889000" y="4705350"/>
            <a:ext cx="4884738" cy="4457700"/>
          </a:xfrm>
          <a:noFill/>
        </p:spPr>
        <p:txBody>
          <a:bodyPr/>
          <a:lstStyle/>
          <a:p>
            <a:pPr eaLnBrk="1" hangingPunct="1"/>
            <a:endParaRPr lang="en-US"/>
          </a:p>
        </p:txBody>
      </p:sp>
    </p:spTree>
    <p:extLst>
      <p:ext uri="{BB962C8B-B14F-4D97-AF65-F5344CB8AC3E}">
        <p14:creationId xmlns:p14="http://schemas.microsoft.com/office/powerpoint/2010/main" val="3223480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29946BA-BBE7-495E-A242-233083A9276F}" type="slidenum">
              <a:rPr lang="en-US"/>
              <a:pPr eaLnBrk="1" hangingPunct="1"/>
              <a:t>28</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xfrm>
            <a:off x="889000" y="4705350"/>
            <a:ext cx="4884738" cy="4457700"/>
          </a:xfrm>
          <a:noFill/>
        </p:spPr>
        <p:txBody>
          <a:bodyPr/>
          <a:lstStyle/>
          <a:p>
            <a:pPr eaLnBrk="1" hangingPunct="1"/>
            <a:endParaRPr lang="en-US" dirty="0"/>
          </a:p>
        </p:txBody>
      </p:sp>
    </p:spTree>
    <p:extLst>
      <p:ext uri="{BB962C8B-B14F-4D97-AF65-F5344CB8AC3E}">
        <p14:creationId xmlns:p14="http://schemas.microsoft.com/office/powerpoint/2010/main" val="22835302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8A73610-B834-4EB2-A3ED-0980505ED1FE}" type="slidenum">
              <a:rPr lang="en-US"/>
              <a:pPr eaLnBrk="1" hangingPunct="1"/>
              <a:t>29</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889000" y="4705350"/>
            <a:ext cx="4884738" cy="4457700"/>
          </a:xfrm>
          <a:noFill/>
        </p:spPr>
        <p:txBody>
          <a:bodyPr/>
          <a:lstStyle/>
          <a:p>
            <a:pPr eaLnBrk="1" hangingPunct="1"/>
            <a:endParaRPr lang="en-US"/>
          </a:p>
        </p:txBody>
      </p:sp>
    </p:spTree>
    <p:extLst>
      <p:ext uri="{BB962C8B-B14F-4D97-AF65-F5344CB8AC3E}">
        <p14:creationId xmlns:p14="http://schemas.microsoft.com/office/powerpoint/2010/main" val="417066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093727-88A8-4C6B-A92E-603B2F50D56B}" type="slidenum">
              <a:rPr lang="en-US"/>
              <a:pPr eaLnBrk="1" hangingPunct="1"/>
              <a:t>30</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xfrm>
            <a:off x="889000" y="4705350"/>
            <a:ext cx="4884738" cy="4457700"/>
          </a:xfrm>
          <a:noFill/>
        </p:spPr>
        <p:txBody>
          <a:bodyPr/>
          <a:lstStyle/>
          <a:p>
            <a:pPr eaLnBrk="1" hangingPunct="1"/>
            <a:endParaRPr lang="en-US" dirty="0"/>
          </a:p>
        </p:txBody>
      </p:sp>
    </p:spTree>
    <p:extLst>
      <p:ext uri="{BB962C8B-B14F-4D97-AF65-F5344CB8AC3E}">
        <p14:creationId xmlns:p14="http://schemas.microsoft.com/office/powerpoint/2010/main" val="508533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27F4949-713A-40AD-82E5-E1A727282CF3}" type="slidenum">
              <a:rPr lang="en-US"/>
              <a:pPr eaLnBrk="1" hangingPunct="1"/>
              <a:t>31</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xfrm>
            <a:off x="889000" y="4705350"/>
            <a:ext cx="4884738" cy="4457700"/>
          </a:xfrm>
          <a:noFill/>
        </p:spPr>
        <p:txBody>
          <a:bodyPr/>
          <a:lstStyle/>
          <a:p>
            <a:pPr eaLnBrk="1" hangingPunct="1"/>
            <a:endParaRPr lang="en-US"/>
          </a:p>
        </p:txBody>
      </p:sp>
    </p:spTree>
    <p:extLst>
      <p:ext uri="{BB962C8B-B14F-4D97-AF65-F5344CB8AC3E}">
        <p14:creationId xmlns:p14="http://schemas.microsoft.com/office/powerpoint/2010/main" val="4049945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CC1B634-8FDA-4CA8-8B8C-D98DE6B60362}" type="slidenum">
              <a:rPr lang="en-US"/>
              <a:pPr eaLnBrk="1" hangingPunct="1"/>
              <a:t>32</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xfrm>
            <a:off x="889000" y="4705350"/>
            <a:ext cx="4884738" cy="4457700"/>
          </a:xfrm>
          <a:noFill/>
        </p:spPr>
        <p:txBody>
          <a:bodyPr/>
          <a:lstStyle/>
          <a:p>
            <a:pPr eaLnBrk="1" hangingPunct="1"/>
            <a:endParaRPr lang="en-US"/>
          </a:p>
        </p:txBody>
      </p:sp>
    </p:spTree>
    <p:extLst>
      <p:ext uri="{BB962C8B-B14F-4D97-AF65-F5344CB8AC3E}">
        <p14:creationId xmlns:p14="http://schemas.microsoft.com/office/powerpoint/2010/main" val="2505524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ABE23C2-919F-44AA-B6F0-A2EFE861BDF2}" type="slidenum">
              <a:rPr lang="en-US"/>
              <a:pPr eaLnBrk="1" hangingPunct="1"/>
              <a:t>33</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xfrm>
            <a:off x="889000" y="4705350"/>
            <a:ext cx="4884738" cy="4457700"/>
          </a:xfrm>
          <a:noFill/>
        </p:spPr>
        <p:txBody>
          <a:bodyPr/>
          <a:lstStyle/>
          <a:p>
            <a:pPr eaLnBrk="1" hangingPunct="1"/>
            <a:endParaRPr lang="en-US"/>
          </a:p>
        </p:txBody>
      </p:sp>
    </p:spTree>
    <p:extLst>
      <p:ext uri="{BB962C8B-B14F-4D97-AF65-F5344CB8AC3E}">
        <p14:creationId xmlns:p14="http://schemas.microsoft.com/office/powerpoint/2010/main" val="2192963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IE" dirty="0"/>
          </a:p>
        </p:txBody>
      </p:sp>
      <p:sp>
        <p:nvSpPr>
          <p:cNvPr id="4" name="Slide Number Placeholder 3"/>
          <p:cNvSpPr>
            <a:spLocks noGrp="1"/>
          </p:cNvSpPr>
          <p:nvPr>
            <p:ph type="sldNum" sz="quarter" idx="10"/>
          </p:nvPr>
        </p:nvSpPr>
        <p:spPr/>
        <p:txBody>
          <a:bodyPr/>
          <a:lstStyle/>
          <a:p>
            <a:fld id="{6129D33D-5743-4426-B759-35DAA819D698}" type="slidenum">
              <a:rPr lang="en-GB" smtClean="0"/>
              <a:t>3</a:t>
            </a:fld>
            <a:endParaRPr lang="en-GB"/>
          </a:p>
        </p:txBody>
      </p:sp>
    </p:spTree>
    <p:extLst>
      <p:ext uri="{BB962C8B-B14F-4D97-AF65-F5344CB8AC3E}">
        <p14:creationId xmlns:p14="http://schemas.microsoft.com/office/powerpoint/2010/main" val="1623536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401F64-7533-45EA-8796-B88F9BA65EA7}" type="slidenum">
              <a:rPr lang="en-US"/>
              <a:pPr eaLnBrk="1" hangingPunct="1"/>
              <a:t>34</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xfrm>
            <a:off x="889000" y="4705350"/>
            <a:ext cx="4884738" cy="4457700"/>
          </a:xfrm>
          <a:noFill/>
        </p:spPr>
        <p:txBody>
          <a:bodyPr/>
          <a:lstStyle/>
          <a:p>
            <a:pPr eaLnBrk="1" hangingPunct="1"/>
            <a:endParaRPr lang="en-US"/>
          </a:p>
        </p:txBody>
      </p:sp>
    </p:spTree>
    <p:extLst>
      <p:ext uri="{BB962C8B-B14F-4D97-AF65-F5344CB8AC3E}">
        <p14:creationId xmlns:p14="http://schemas.microsoft.com/office/powerpoint/2010/main" val="3903626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DDA63C3-2CDC-4766-86A6-04E09B7CD32E}" type="slidenum">
              <a:rPr lang="en-US"/>
              <a:pPr eaLnBrk="1" hangingPunct="1"/>
              <a:t>35</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xfrm>
            <a:off x="889000" y="4705350"/>
            <a:ext cx="4884738" cy="4457700"/>
          </a:xfrm>
          <a:noFill/>
        </p:spPr>
        <p:txBody>
          <a:bodyPr/>
          <a:lstStyle/>
          <a:p>
            <a:pPr eaLnBrk="1" hangingPunct="1"/>
            <a:endParaRPr lang="en-US"/>
          </a:p>
        </p:txBody>
      </p:sp>
    </p:spTree>
    <p:extLst>
      <p:ext uri="{BB962C8B-B14F-4D97-AF65-F5344CB8AC3E}">
        <p14:creationId xmlns:p14="http://schemas.microsoft.com/office/powerpoint/2010/main" val="1375565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C551213-15BA-47B0-8A39-7008772D4EF7}" type="slidenum">
              <a:rPr lang="en-US"/>
              <a:pPr eaLnBrk="1" hangingPunct="1"/>
              <a:t>36</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pPr eaLnBrk="1" hangingPunct="1"/>
            <a:endParaRPr lang="en-US" smtClean="0">
              <a:latin typeface="Arial" panose="020B0604020202020204" pitchFamily="34" charset="0"/>
            </a:endParaRPr>
          </a:p>
        </p:txBody>
      </p:sp>
    </p:spTree>
    <p:extLst>
      <p:ext uri="{BB962C8B-B14F-4D97-AF65-F5344CB8AC3E}">
        <p14:creationId xmlns:p14="http://schemas.microsoft.com/office/powerpoint/2010/main" val="29489424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IE" dirty="0"/>
          </a:p>
        </p:txBody>
      </p:sp>
      <p:sp>
        <p:nvSpPr>
          <p:cNvPr id="4" name="Slide Number Placeholder 3"/>
          <p:cNvSpPr>
            <a:spLocks noGrp="1"/>
          </p:cNvSpPr>
          <p:nvPr>
            <p:ph type="sldNum" sz="quarter" idx="10"/>
          </p:nvPr>
        </p:nvSpPr>
        <p:spPr/>
        <p:txBody>
          <a:bodyPr/>
          <a:lstStyle/>
          <a:p>
            <a:fld id="{6129D33D-5743-4426-B759-35DAA819D698}" type="slidenum">
              <a:rPr lang="en-GB" smtClean="0"/>
              <a:t>37</a:t>
            </a:fld>
            <a:endParaRPr lang="en-GB"/>
          </a:p>
        </p:txBody>
      </p:sp>
    </p:spTree>
    <p:extLst>
      <p:ext uri="{BB962C8B-B14F-4D97-AF65-F5344CB8AC3E}">
        <p14:creationId xmlns:p14="http://schemas.microsoft.com/office/powerpoint/2010/main" val="575359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EB8C4F0-2AA2-4C42-B359-F10F9F72DE4A}" type="slidenum">
              <a:rPr lang="en-US"/>
              <a:pPr eaLnBrk="1" hangingPunct="1"/>
              <a:t>39</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889000" y="4705350"/>
            <a:ext cx="4884738" cy="4457700"/>
          </a:xfrm>
          <a:noFill/>
        </p:spPr>
        <p:txBody>
          <a:bodyPr/>
          <a:lstStyle/>
          <a:p>
            <a:pPr eaLnBrk="1" hangingPunct="1"/>
            <a:endParaRPr lang="en-US" dirty="0"/>
          </a:p>
        </p:txBody>
      </p:sp>
    </p:spTree>
    <p:extLst>
      <p:ext uri="{BB962C8B-B14F-4D97-AF65-F5344CB8AC3E}">
        <p14:creationId xmlns:p14="http://schemas.microsoft.com/office/powerpoint/2010/main" val="27612084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2C374BC-BBBD-410D-B335-BF7F22FA1784}" type="slidenum">
              <a:rPr lang="en-US"/>
              <a:pPr eaLnBrk="1" hangingPunct="1"/>
              <a:t>40</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xfrm>
            <a:off x="889000" y="4705350"/>
            <a:ext cx="4884738" cy="4457700"/>
          </a:xfrm>
          <a:noFill/>
        </p:spPr>
        <p:txBody>
          <a:bodyPr/>
          <a:lstStyle/>
          <a:p>
            <a:pPr eaLnBrk="1" hangingPunct="1"/>
            <a:endParaRPr lang="en-US"/>
          </a:p>
        </p:txBody>
      </p:sp>
    </p:spTree>
    <p:extLst>
      <p:ext uri="{BB962C8B-B14F-4D97-AF65-F5344CB8AC3E}">
        <p14:creationId xmlns:p14="http://schemas.microsoft.com/office/powerpoint/2010/main" val="1779544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5171C86-1563-4188-8576-AA0D9474A302}" type="slidenum">
              <a:rPr lang="en-US"/>
              <a:pPr eaLnBrk="1" hangingPunct="1"/>
              <a:t>41</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889000" y="4705350"/>
            <a:ext cx="4884738" cy="4457700"/>
          </a:xfrm>
          <a:noFill/>
        </p:spPr>
        <p:txBody>
          <a:bodyPr/>
          <a:lstStyle/>
          <a:p>
            <a:pPr eaLnBrk="1" hangingPunct="1"/>
            <a:endParaRPr lang="en-US"/>
          </a:p>
        </p:txBody>
      </p:sp>
    </p:spTree>
    <p:extLst>
      <p:ext uri="{BB962C8B-B14F-4D97-AF65-F5344CB8AC3E}">
        <p14:creationId xmlns:p14="http://schemas.microsoft.com/office/powerpoint/2010/main" val="10194624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0F08921-E8FA-4033-BFAE-B08AFFF187F3}" type="slidenum">
              <a:rPr lang="en-US"/>
              <a:pPr eaLnBrk="1" hangingPunct="1"/>
              <a:t>42</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889000" y="4705350"/>
            <a:ext cx="4884738" cy="4457700"/>
          </a:xfrm>
          <a:noFill/>
        </p:spPr>
        <p:txBody>
          <a:bodyPr/>
          <a:lstStyle/>
          <a:p>
            <a:pPr eaLnBrk="1" hangingPunct="1"/>
            <a:endParaRPr lang="en-US"/>
          </a:p>
        </p:txBody>
      </p:sp>
    </p:spTree>
    <p:extLst>
      <p:ext uri="{BB962C8B-B14F-4D97-AF65-F5344CB8AC3E}">
        <p14:creationId xmlns:p14="http://schemas.microsoft.com/office/powerpoint/2010/main" val="350973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25B1FD3-B843-43B0-8028-F362C1074FA2}" type="slidenum">
              <a:rPr lang="en-US"/>
              <a:pPr eaLnBrk="1" hangingPunct="1"/>
              <a:t>43</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889000" y="4705350"/>
            <a:ext cx="4884738" cy="4457700"/>
          </a:xfrm>
          <a:noFill/>
        </p:spPr>
        <p:txBody>
          <a:bodyPr/>
          <a:lstStyle/>
          <a:p>
            <a:pPr eaLnBrk="1" hangingPunct="1"/>
            <a:endParaRPr lang="en-US"/>
          </a:p>
        </p:txBody>
      </p:sp>
    </p:spTree>
    <p:extLst>
      <p:ext uri="{BB962C8B-B14F-4D97-AF65-F5344CB8AC3E}">
        <p14:creationId xmlns:p14="http://schemas.microsoft.com/office/powerpoint/2010/main" val="2840251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B0EBCC0-B4FE-48D0-AF86-2CA815013705}" type="slidenum">
              <a:rPr lang="en-US"/>
              <a:pPr eaLnBrk="1" hangingPunct="1"/>
              <a:t>44</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xfrm>
            <a:off x="889000" y="4705350"/>
            <a:ext cx="4884738" cy="4457700"/>
          </a:xfrm>
          <a:noFill/>
        </p:spPr>
        <p:txBody>
          <a:bodyPr/>
          <a:lstStyle/>
          <a:p>
            <a:pPr eaLnBrk="1" hangingPunct="1"/>
            <a:endParaRPr lang="en-US"/>
          </a:p>
        </p:txBody>
      </p:sp>
    </p:spTree>
    <p:extLst>
      <p:ext uri="{BB962C8B-B14F-4D97-AF65-F5344CB8AC3E}">
        <p14:creationId xmlns:p14="http://schemas.microsoft.com/office/powerpoint/2010/main" val="740300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eaLnBrk="1" hangingPunct="1">
              <a:defRPr/>
            </a:pPr>
            <a:endParaRPr lang="en-IE" dirty="0"/>
          </a:p>
        </p:txBody>
      </p:sp>
      <p:sp>
        <p:nvSpPr>
          <p:cNvPr id="53252" name="Slide Number Placeholder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5F62A6D-F494-4E3D-A7A9-9BF889CA3780}" type="slidenum">
              <a:rPr lang="en-IE"/>
              <a:pPr eaLnBrk="1" hangingPunct="1"/>
              <a:t>4</a:t>
            </a:fld>
            <a:endParaRPr lang="en-IE"/>
          </a:p>
        </p:txBody>
      </p:sp>
    </p:spTree>
    <p:extLst>
      <p:ext uri="{BB962C8B-B14F-4D97-AF65-F5344CB8AC3E}">
        <p14:creationId xmlns:p14="http://schemas.microsoft.com/office/powerpoint/2010/main" val="2426507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831D658-3CB6-4579-8487-988465B14A22}" type="slidenum">
              <a:rPr lang="en-US"/>
              <a:pPr eaLnBrk="1" hangingPunct="1"/>
              <a:t>45</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889000" y="4705350"/>
            <a:ext cx="4884738" cy="4457700"/>
          </a:xfrm>
          <a:noFill/>
        </p:spPr>
        <p:txBody>
          <a:bodyPr/>
          <a:lstStyle/>
          <a:p>
            <a:pPr eaLnBrk="1" hangingPunct="1"/>
            <a:endParaRPr lang="en-US"/>
          </a:p>
        </p:txBody>
      </p:sp>
    </p:spTree>
    <p:extLst>
      <p:ext uri="{BB962C8B-B14F-4D97-AF65-F5344CB8AC3E}">
        <p14:creationId xmlns:p14="http://schemas.microsoft.com/office/powerpoint/2010/main" val="5729419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6129D33D-5743-4426-B759-35DAA819D698}" type="slidenum">
              <a:rPr lang="en-GB" smtClean="0"/>
              <a:t>47</a:t>
            </a:fld>
            <a:endParaRPr lang="en-GB"/>
          </a:p>
        </p:txBody>
      </p:sp>
    </p:spTree>
    <p:extLst>
      <p:ext uri="{BB962C8B-B14F-4D97-AF65-F5344CB8AC3E}">
        <p14:creationId xmlns:p14="http://schemas.microsoft.com/office/powerpoint/2010/main" val="2937758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pPr eaLnBrk="1" hangingPunct="1"/>
            <a:endParaRPr lang="en-IE" smtClean="0">
              <a:latin typeface="Arial" panose="020B0604020202020204" pitchFamily="34" charset="0"/>
            </a:endParaRPr>
          </a:p>
        </p:txBody>
      </p:sp>
      <p:sp>
        <p:nvSpPr>
          <p:cNvPr id="54276" name="Slide Number Placeholder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9FD8CB3-DD91-4808-A29E-65214B277D36}" type="slidenum">
              <a:rPr lang="en-IE"/>
              <a:pPr eaLnBrk="1" hangingPunct="1"/>
              <a:t>5</a:t>
            </a:fld>
            <a:endParaRPr lang="en-IE"/>
          </a:p>
        </p:txBody>
      </p:sp>
    </p:spTree>
    <p:extLst>
      <p:ext uri="{BB962C8B-B14F-4D97-AF65-F5344CB8AC3E}">
        <p14:creationId xmlns:p14="http://schemas.microsoft.com/office/powerpoint/2010/main" val="1543266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p:spPr>
        <p:txBody>
          <a:bodyPr/>
          <a:lstStyle/>
          <a:p>
            <a:pPr eaLnBrk="1" hangingPunct="1"/>
            <a:endParaRPr lang="en-IE" smtClean="0">
              <a:latin typeface="Arial" panose="020B0604020202020204" pitchFamily="34" charset="0"/>
            </a:endParaRPr>
          </a:p>
        </p:txBody>
      </p:sp>
      <p:sp>
        <p:nvSpPr>
          <p:cNvPr id="55300" name="Slide Number Placeholder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2502E04-D0F1-4A28-96E5-FF85EFB829F2}" type="slidenum">
              <a:rPr lang="en-IE"/>
              <a:pPr eaLnBrk="1" hangingPunct="1"/>
              <a:t>6</a:t>
            </a:fld>
            <a:endParaRPr lang="en-IE"/>
          </a:p>
        </p:txBody>
      </p:sp>
    </p:spTree>
    <p:extLst>
      <p:ext uri="{BB962C8B-B14F-4D97-AF65-F5344CB8AC3E}">
        <p14:creationId xmlns:p14="http://schemas.microsoft.com/office/powerpoint/2010/main" val="2667223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BCF0166-CB6C-4808-A375-D7835C2FCA49}" type="slidenum">
              <a:rPr lang="en-US"/>
              <a:pPr eaLnBrk="1" hangingPunct="1"/>
              <a:t>9</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xfrm>
            <a:off x="889000" y="4705350"/>
            <a:ext cx="4884738" cy="4457700"/>
          </a:xfrm>
          <a:noFill/>
        </p:spPr>
        <p:txBody>
          <a:bodyPr/>
          <a:lstStyle/>
          <a:p>
            <a:pPr eaLnBrk="1" hangingPunct="1"/>
            <a:endParaRPr lang="en-US" dirty="0"/>
          </a:p>
        </p:txBody>
      </p:sp>
    </p:spTree>
    <p:extLst>
      <p:ext uri="{BB962C8B-B14F-4D97-AF65-F5344CB8AC3E}">
        <p14:creationId xmlns:p14="http://schemas.microsoft.com/office/powerpoint/2010/main" val="1822410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6129D33D-5743-4426-B759-35DAA819D698}" type="slidenum">
              <a:rPr lang="en-GB" smtClean="0"/>
              <a:t>10</a:t>
            </a:fld>
            <a:endParaRPr lang="en-GB"/>
          </a:p>
        </p:txBody>
      </p:sp>
    </p:spTree>
    <p:extLst>
      <p:ext uri="{BB962C8B-B14F-4D97-AF65-F5344CB8AC3E}">
        <p14:creationId xmlns:p14="http://schemas.microsoft.com/office/powerpoint/2010/main" val="2039527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D71B013-2567-430E-89C1-591F81804198}" type="slidenum">
              <a:rPr lang="en-US"/>
              <a:pPr eaLnBrk="1" hangingPunct="1"/>
              <a:t>11</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xfrm>
            <a:off x="889000" y="4705350"/>
            <a:ext cx="4884738" cy="4457700"/>
          </a:xfrm>
          <a:noFill/>
        </p:spPr>
        <p:txBody>
          <a:bodyPr/>
          <a:lstStyle/>
          <a:p>
            <a:pPr eaLnBrk="1" hangingPunct="1"/>
            <a:endParaRPr lang="en-US"/>
          </a:p>
        </p:txBody>
      </p:sp>
    </p:spTree>
    <p:extLst>
      <p:ext uri="{BB962C8B-B14F-4D97-AF65-F5344CB8AC3E}">
        <p14:creationId xmlns:p14="http://schemas.microsoft.com/office/powerpoint/2010/main" val="2023622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EDCFBB38-95A9-4373-8FBD-C72431FE8CFC}" type="datetimeFigureOut">
              <a:rPr lang="en-GB" smtClean="0"/>
              <a:t>11/02/2014</a:t>
            </a:fld>
            <a:endParaRPr lang="en-GB"/>
          </a:p>
        </p:txBody>
      </p:sp>
      <p:sp>
        <p:nvSpPr>
          <p:cNvPr id="5" name="Footer Placeholder 4"/>
          <p:cNvSpPr>
            <a:spLocks noGrp="1"/>
          </p:cNvSpPr>
          <p:nvPr>
            <p:ph type="ftr" sz="quarter" idx="11"/>
          </p:nvPr>
        </p:nvSpPr>
        <p:spPr/>
        <p:txBody>
          <a:bodyPr/>
          <a:lstStyle/>
          <a:p>
            <a:r>
              <a:rPr lang="en-GB" dirty="0" smtClean="0"/>
              <a:t>Lisa Murphy</a:t>
            </a:r>
            <a:endParaRPr lang="en-GB" dirty="0"/>
          </a:p>
        </p:txBody>
      </p:sp>
      <p:sp>
        <p:nvSpPr>
          <p:cNvPr id="6" name="Slide Number Placeholder 5"/>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111794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DCFBB38-95A9-4373-8FBD-C72431FE8CFC}" type="datetimeFigureOut">
              <a:rPr lang="en-GB" smtClean="0"/>
              <a:t>11/02/2014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2675708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DCFBB38-95A9-4373-8FBD-C72431FE8CFC}" type="datetimeFigureOut">
              <a:rPr lang="en-GB" smtClean="0"/>
              <a:t>11/02/2014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3603775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mtClean="0"/>
              <a:t>Click to edit Master title style</a:t>
            </a:r>
            <a:endParaRPr lang="en-IE"/>
          </a:p>
        </p:txBody>
      </p:sp>
      <p:sp>
        <p:nvSpPr>
          <p:cNvPr id="3" name="Text Placeholder 2"/>
          <p:cNvSpPr>
            <a:spLocks noGrp="1"/>
          </p:cNvSpPr>
          <p:nvPr>
            <p:ph type="body" sz="half" idx="1"/>
          </p:nvPr>
        </p:nvSpPr>
        <p:spPr>
          <a:xfrm>
            <a:off x="414338" y="1252538"/>
            <a:ext cx="4102100" cy="48434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4668838" y="1252538"/>
            <a:ext cx="4103687" cy="48434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Tree>
    <p:extLst>
      <p:ext uri="{BB962C8B-B14F-4D97-AF65-F5344CB8AC3E}">
        <p14:creationId xmlns:p14="http://schemas.microsoft.com/office/powerpoint/2010/main" val="1140820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524000" y="190500"/>
            <a:ext cx="7010400" cy="1527175"/>
          </a:xfrm>
        </p:spPr>
        <p:txBody>
          <a:bodyPr/>
          <a:lstStyle/>
          <a:p>
            <a:r>
              <a:rPr lang="en-US" smtClean="0"/>
              <a:t>Click to edit Master title style</a:t>
            </a:r>
            <a:endParaRPr lang="en-IE"/>
          </a:p>
        </p:txBody>
      </p:sp>
      <p:sp>
        <p:nvSpPr>
          <p:cNvPr id="3" name="Text Placeholder 2"/>
          <p:cNvSpPr>
            <a:spLocks noGrp="1"/>
          </p:cNvSpPr>
          <p:nvPr>
            <p:ph type="body" sz="half" idx="1"/>
          </p:nvPr>
        </p:nvSpPr>
        <p:spPr>
          <a:xfrm>
            <a:off x="1524000" y="1905000"/>
            <a:ext cx="3429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lipArt Placeholder 3"/>
          <p:cNvSpPr>
            <a:spLocks noGrp="1"/>
          </p:cNvSpPr>
          <p:nvPr>
            <p:ph type="clipArt" sz="half" idx="2"/>
          </p:nvPr>
        </p:nvSpPr>
        <p:spPr>
          <a:xfrm>
            <a:off x="5105400" y="1905000"/>
            <a:ext cx="3429000" cy="4114800"/>
          </a:xfrm>
        </p:spPr>
        <p:txBody>
          <a:bodyPr/>
          <a:lstStyle/>
          <a:p>
            <a:pPr lvl="0"/>
            <a:endParaRPr lang="en-IE" noProof="0" smtClean="0"/>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fld id="{F1F85E94-F357-4C6B-9E6B-35DBEED9CBA7}" type="slidenum">
              <a:rPr lang="en-US"/>
              <a:pPr/>
              <a:t>‹#›</a:t>
            </a:fld>
            <a:endParaRPr lang="en-US"/>
          </a:p>
        </p:txBody>
      </p:sp>
    </p:spTree>
    <p:extLst>
      <p:ext uri="{BB962C8B-B14F-4D97-AF65-F5344CB8AC3E}">
        <p14:creationId xmlns:p14="http://schemas.microsoft.com/office/powerpoint/2010/main" val="307672255"/>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DCFBB38-95A9-4373-8FBD-C72431FE8CFC}" type="datetimeFigureOut">
              <a:rPr lang="en-GB" smtClean="0"/>
              <a:t>11/02/2014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3993641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CFBB38-95A9-4373-8FBD-C72431FE8CFC}" type="datetimeFigureOut">
              <a:rPr lang="en-GB" smtClean="0"/>
              <a:t>11/02/2014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3728768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EDCFBB38-95A9-4373-8FBD-C72431FE8CFC}" type="datetimeFigureOut">
              <a:rPr lang="en-GB" smtClean="0"/>
              <a:t>11/02/2014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224384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EDCFBB38-95A9-4373-8FBD-C72431FE8CFC}" type="datetimeFigureOut">
              <a:rPr lang="en-GB" smtClean="0"/>
              <a:t>11/02/2014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1894067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EDCFBB38-95A9-4373-8FBD-C72431FE8CFC}" type="datetimeFigureOut">
              <a:rPr lang="en-GB" smtClean="0"/>
              <a:t>11/02/2014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1601849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CFBB38-95A9-4373-8FBD-C72431FE8CFC}" type="datetimeFigureOut">
              <a:rPr lang="en-GB" smtClean="0"/>
              <a:t>11/02/2014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58851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CFBB38-95A9-4373-8FBD-C72431FE8CFC}" type="datetimeFigureOut">
              <a:rPr lang="en-GB" smtClean="0"/>
              <a:t>11/02/2014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3330185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CFBB38-95A9-4373-8FBD-C72431FE8CFC}" type="datetimeFigureOut">
              <a:rPr lang="en-GB" smtClean="0"/>
              <a:t>11/02/2014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2601767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tmp"/><Relationship Id="rId2" Type="http://schemas.openxmlformats.org/officeDocument/2006/relationships/slideLayout" Target="../slideLayouts/slideLayout2.xml"/><Relationship Id="rId16" Type="http://schemas.openxmlformats.org/officeDocument/2006/relationships/image" Target="../media/image2.tm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m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6632"/>
            <a:ext cx="8229600" cy="1143000"/>
          </a:xfrm>
          <a:prstGeom prst="rect">
            <a:avLst/>
          </a:prstGeom>
        </p:spPr>
        <p:txBody>
          <a:bodyPr vert="horz" lIns="91440" tIns="45720" rIns="91440" bIns="45720" rtlCol="0" anchor="ctr">
            <a:no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CFBB38-95A9-4373-8FBD-C72431FE8CFC}" type="datetimeFigureOut">
              <a:rPr lang="en-GB" smtClean="0"/>
              <a:t>11/02/2014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smtClean="0"/>
              <a:t>Lisa Murphy</a:t>
            </a:r>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9B8864-E865-4EE8-BF67-3DC1CAFCB4C9}" type="slidenum">
              <a:rPr lang="en-GB" smtClean="0"/>
              <a:t>‹#›</a:t>
            </a:fld>
            <a:endParaRPr lang="en-GB"/>
          </a:p>
        </p:txBody>
      </p:sp>
      <p:pic>
        <p:nvPicPr>
          <p:cNvPr id="7" name="Picture 6" descr="Screen Clipping"/>
          <p:cNvPicPr>
            <a:picLocks noChangeAspect="1"/>
          </p:cNvPicPr>
          <p:nvPr userDrawn="1"/>
        </p:nvPicPr>
        <p:blipFill rotWithShape="1">
          <a:blip r:embed="rId15">
            <a:extLst>
              <a:ext uri="{28A0092B-C50C-407E-A947-70E740481C1C}">
                <a14:useLocalDpi xmlns:a14="http://schemas.microsoft.com/office/drawing/2010/main" val="0"/>
              </a:ext>
            </a:extLst>
          </a:blip>
          <a:srcRect r="73986"/>
          <a:stretch/>
        </p:blipFill>
        <p:spPr>
          <a:xfrm flipV="1">
            <a:off x="5869" y="1223041"/>
            <a:ext cx="9138132" cy="45719"/>
          </a:xfrm>
          <a:prstGeom prst="rect">
            <a:avLst/>
          </a:prstGeom>
        </p:spPr>
      </p:pic>
      <p:pic>
        <p:nvPicPr>
          <p:cNvPr id="8" name="Picture 7" descr="Screen Clipping"/>
          <p:cNvPicPr>
            <a:picLocks noChangeAspect="1"/>
          </p:cNvPicPr>
          <p:nvPr userDrawn="1"/>
        </p:nvPicPr>
        <p:blipFill rotWithShape="1">
          <a:blip r:embed="rId16">
            <a:extLst>
              <a:ext uri="{28A0092B-C50C-407E-A947-70E740481C1C}">
                <a14:useLocalDpi xmlns:a14="http://schemas.microsoft.com/office/drawing/2010/main" val="0"/>
              </a:ext>
            </a:extLst>
          </a:blip>
          <a:srcRect t="1" r="1540" b="16255"/>
          <a:stretch/>
        </p:blipFill>
        <p:spPr>
          <a:xfrm flipV="1">
            <a:off x="6207182" y="1223040"/>
            <a:ext cx="2973330" cy="135437"/>
          </a:xfrm>
          <a:prstGeom prst="rect">
            <a:avLst/>
          </a:prstGeom>
        </p:spPr>
      </p:pic>
      <p:pic>
        <p:nvPicPr>
          <p:cNvPr id="9" name="Picture 8" descr="Screen Clipping"/>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6876256" y="25013"/>
            <a:ext cx="2257740" cy="1171739"/>
          </a:xfrm>
          <a:prstGeom prst="rect">
            <a:avLst/>
          </a:prstGeom>
        </p:spPr>
      </p:pic>
    </p:spTree>
    <p:extLst>
      <p:ext uri="{BB962C8B-B14F-4D97-AF65-F5344CB8AC3E}">
        <p14:creationId xmlns:p14="http://schemas.microsoft.com/office/powerpoint/2010/main" val="203002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spcBef>
          <a:spcPct val="0"/>
        </a:spcBef>
        <a:buNone/>
        <a:defRPr sz="4000" b="1" kern="1200">
          <a:solidFill>
            <a:srgbClr val="00008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00008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008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008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008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008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Official Dilbert Website featuring Scott Adams Dilbert strips, animations and m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204864"/>
            <a:ext cx="7547038" cy="338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0758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What are the process steps for ordering a hamburger?</a:t>
            </a:r>
            <a:endParaRPr lang="en-IE" dirty="0"/>
          </a:p>
        </p:txBody>
      </p:sp>
      <p:pic>
        <p:nvPicPr>
          <p:cNvPr id="2050" name="Picture 2" descr="https://lh5.googleusercontent.com/-aJ5a6ZzACGE/UoOg10CHyaI/AAAAAAAAARU/OOgwJBXzcG8/s577-no/mcd_800x8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9294" y="1586813"/>
            <a:ext cx="1845397" cy="1845398"/>
          </a:xfrm>
          <a:prstGeom prst="round2DiagRect">
            <a:avLst>
              <a:gd name="adj1" fmla="val 16667"/>
              <a:gd name="adj2" fmla="val 0"/>
            </a:avLst>
          </a:prstGeom>
          <a:ln w="88900" cap="sq">
            <a:no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2" name="Picture 4" descr="http://us.123rf.com/400wm/400/400/lenm/lenm1005/lenm100500080/7004558-boy-on-burger.jpg"/>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131840" y="2996952"/>
            <a:ext cx="2562276" cy="3163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105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12" y="1433513"/>
            <a:ext cx="8893175" cy="49228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116632"/>
            <a:ext cx="7139136" cy="1143000"/>
          </a:xfrm>
        </p:spPr>
        <p:txBody>
          <a:bodyPr/>
          <a:lstStyle/>
          <a:p>
            <a:r>
              <a:rPr lang="en-US" sz="3500" dirty="0" smtClean="0"/>
              <a:t/>
            </a:r>
            <a:br>
              <a:rPr lang="en-US" sz="3500" dirty="0" smtClean="0"/>
            </a:br>
            <a:r>
              <a:rPr lang="en-US" sz="3500" dirty="0" smtClean="0"/>
              <a:t>Business </a:t>
            </a:r>
            <a:r>
              <a:rPr lang="en-US" sz="3500" dirty="0"/>
              <a:t>Processes and Information Systems</a:t>
            </a:r>
            <a:br>
              <a:rPr lang="en-US" sz="3500" dirty="0"/>
            </a:br>
            <a:endParaRPr lang="en-IE" sz="3500" dirty="0"/>
          </a:p>
        </p:txBody>
      </p:sp>
    </p:spTree>
    <p:extLst>
      <p:ext uri="{BB962C8B-B14F-4D97-AF65-F5344CB8AC3E}">
        <p14:creationId xmlns:p14="http://schemas.microsoft.com/office/powerpoint/2010/main" val="366611652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 Box 4"/>
          <p:cNvSpPr txBox="1">
            <a:spLocks noChangeArrowheads="1"/>
          </p:cNvSpPr>
          <p:nvPr/>
        </p:nvSpPr>
        <p:spPr bwMode="auto">
          <a:xfrm>
            <a:off x="1727770" y="5517232"/>
            <a:ext cx="5832475" cy="1015663"/>
          </a:xfrm>
          <a:prstGeom prst="rect">
            <a:avLst/>
          </a:prstGeom>
          <a:solidFill>
            <a:srgbClr val="B3E2FF"/>
          </a:solidFill>
          <a:ln>
            <a:solidFill>
              <a:srgbClr val="000080"/>
            </a:solidFill>
          </a:ln>
          <a:effectLs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sz="2000" b="1" dirty="0">
                <a:solidFill>
                  <a:srgbClr val="000080"/>
                </a:solidFill>
                <a:latin typeface="+mj-lt"/>
              </a:rPr>
              <a:t>Fulfilling a customer order involves a complex set of steps that requires the close coordination of the sales, accounting, and manufacturing functions.</a:t>
            </a:r>
            <a:endParaRPr lang="en-US" sz="2000" dirty="0">
              <a:solidFill>
                <a:srgbClr val="000080"/>
              </a:solidFill>
              <a:latin typeface="+mj-lt"/>
            </a:endParaRPr>
          </a:p>
        </p:txBody>
      </p:sp>
      <p:pic>
        <p:nvPicPr>
          <p:cNvPr id="14341" name="Picture 7" descr="Fig-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484312"/>
            <a:ext cx="7920880" cy="381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
            </a:r>
            <a:br>
              <a:rPr lang="en-US" dirty="0" smtClean="0"/>
            </a:br>
            <a:r>
              <a:rPr lang="en-US" dirty="0" smtClean="0"/>
              <a:t>The </a:t>
            </a:r>
            <a:r>
              <a:rPr lang="en-US" dirty="0"/>
              <a:t>Order Fulfillment Process</a:t>
            </a:r>
            <a:br>
              <a:rPr lang="en-US" dirty="0"/>
            </a:br>
            <a:endParaRPr lang="en-IE" dirty="0"/>
          </a:p>
        </p:txBody>
      </p:sp>
    </p:spTree>
    <p:extLst>
      <p:ext uri="{BB962C8B-B14F-4D97-AF65-F5344CB8AC3E}">
        <p14:creationId xmlns:p14="http://schemas.microsoft.com/office/powerpoint/2010/main" val="227338173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a:t>
            </a:r>
            <a:r>
              <a:rPr lang="en-US" dirty="0" smtClean="0"/>
              <a:t>Enhancement</a:t>
            </a:r>
            <a:endParaRPr lang="en-IE" dirty="0"/>
          </a:p>
        </p:txBody>
      </p:sp>
      <p:sp>
        <p:nvSpPr>
          <p:cNvPr id="4" name="Content Placeholder 3"/>
          <p:cNvSpPr>
            <a:spLocks noGrp="1"/>
          </p:cNvSpPr>
          <p:nvPr>
            <p:ph idx="1"/>
          </p:nvPr>
        </p:nvSpPr>
        <p:spPr/>
        <p:txBody>
          <a:bodyPr>
            <a:normAutofit/>
          </a:bodyPr>
          <a:lstStyle/>
          <a:p>
            <a:pPr>
              <a:buFontTx/>
              <a:buChar char="•"/>
            </a:pPr>
            <a:r>
              <a:rPr lang="en-US" b="1" dirty="0">
                <a:cs typeface="Times New Roman" panose="02020603050405020304" pitchFamily="18" charset="0"/>
              </a:rPr>
              <a:t>Information technology enhances business processes in two main ways:</a:t>
            </a:r>
          </a:p>
          <a:p>
            <a:pPr>
              <a:buFontTx/>
              <a:buChar char="•"/>
            </a:pPr>
            <a:endParaRPr lang="en-US" b="1" dirty="0">
              <a:cs typeface="Times New Roman" panose="02020603050405020304" pitchFamily="18" charset="0"/>
            </a:endParaRPr>
          </a:p>
          <a:p>
            <a:pPr lvl="2">
              <a:buFontTx/>
              <a:buChar char="•"/>
            </a:pPr>
            <a:endParaRPr lang="en-US" dirty="0">
              <a:cs typeface="Times New Roman" panose="02020603050405020304" pitchFamily="18" charset="0"/>
            </a:endParaRPr>
          </a:p>
          <a:p>
            <a:pPr>
              <a:buFontTx/>
              <a:buChar char="•"/>
            </a:pPr>
            <a:endParaRPr lang="en-US" sz="2400" b="1" dirty="0">
              <a:cs typeface="Times New Roman" panose="02020603050405020304" pitchFamily="18" charset="0"/>
            </a:endParaRPr>
          </a:p>
          <a:p>
            <a:endParaRPr lang="en-IE" dirty="0"/>
          </a:p>
        </p:txBody>
      </p:sp>
      <p:sp>
        <p:nvSpPr>
          <p:cNvPr id="5" name="Rounded Rectangle 4"/>
          <p:cNvSpPr/>
          <p:nvPr/>
        </p:nvSpPr>
        <p:spPr>
          <a:xfrm>
            <a:off x="323528" y="2852936"/>
            <a:ext cx="3492896" cy="2808312"/>
          </a:xfrm>
          <a:prstGeom prst="roundRect">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lvl="1"/>
            <a:r>
              <a:rPr lang="en-US" sz="2400" b="1" dirty="0">
                <a:solidFill>
                  <a:srgbClr val="000080"/>
                </a:solidFill>
                <a:cs typeface="Times New Roman" panose="02020603050405020304" pitchFamily="18" charset="0"/>
              </a:rPr>
              <a:t>Increasing efficiency of existing </a:t>
            </a:r>
            <a:r>
              <a:rPr lang="en-US" sz="2400" b="1" dirty="0" smtClean="0">
                <a:solidFill>
                  <a:srgbClr val="000080"/>
                </a:solidFill>
                <a:cs typeface="Times New Roman" panose="02020603050405020304" pitchFamily="18" charset="0"/>
              </a:rPr>
              <a:t>processes</a:t>
            </a:r>
          </a:p>
          <a:p>
            <a:pPr marL="358775" lvl="1" indent="-277813">
              <a:buFont typeface="Arial" panose="020B0604020202020204" pitchFamily="34" charset="0"/>
              <a:buChar char="•"/>
            </a:pPr>
            <a:r>
              <a:rPr lang="en-US" sz="2400" dirty="0" smtClean="0">
                <a:solidFill>
                  <a:srgbClr val="000080"/>
                </a:solidFill>
                <a:cs typeface="Times New Roman" panose="02020603050405020304" pitchFamily="18" charset="0"/>
              </a:rPr>
              <a:t>Automating </a:t>
            </a:r>
            <a:r>
              <a:rPr lang="en-US" sz="2400" dirty="0">
                <a:solidFill>
                  <a:srgbClr val="000080"/>
                </a:solidFill>
                <a:cs typeface="Times New Roman" panose="02020603050405020304" pitchFamily="18" charset="0"/>
              </a:rPr>
              <a:t>steps that were manual</a:t>
            </a:r>
          </a:p>
          <a:p>
            <a:pPr algn="ctr"/>
            <a:endParaRPr lang="en-IE" dirty="0">
              <a:solidFill>
                <a:srgbClr val="000080"/>
              </a:solidFill>
            </a:endParaRPr>
          </a:p>
        </p:txBody>
      </p:sp>
      <p:sp>
        <p:nvSpPr>
          <p:cNvPr id="10" name="Rounded Rectangle 9"/>
          <p:cNvSpPr/>
          <p:nvPr/>
        </p:nvSpPr>
        <p:spPr>
          <a:xfrm>
            <a:off x="4273352" y="2852936"/>
            <a:ext cx="4331096" cy="2808312"/>
          </a:xfrm>
          <a:prstGeom prst="roundRect">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sz="2000" b="1" dirty="0">
                <a:solidFill>
                  <a:srgbClr val="000080"/>
                </a:solidFill>
                <a:cs typeface="Times New Roman" panose="02020603050405020304" pitchFamily="18" charset="0"/>
              </a:rPr>
              <a:t>Enabling entirely new processes that are capable of transforming the businesses</a:t>
            </a:r>
          </a:p>
          <a:p>
            <a:pPr marL="358775" lvl="2" indent="-277813">
              <a:buFontTx/>
              <a:buChar char="•"/>
            </a:pPr>
            <a:r>
              <a:rPr lang="en-US" sz="2000" dirty="0">
                <a:solidFill>
                  <a:srgbClr val="000080"/>
                </a:solidFill>
                <a:cs typeface="Times New Roman" panose="02020603050405020304" pitchFamily="18" charset="0"/>
              </a:rPr>
              <a:t>Change flow of information</a:t>
            </a:r>
          </a:p>
          <a:p>
            <a:pPr marL="358775" lvl="2" indent="-277813">
              <a:buFontTx/>
              <a:buChar char="•"/>
            </a:pPr>
            <a:r>
              <a:rPr lang="en-US" sz="2000" dirty="0">
                <a:solidFill>
                  <a:srgbClr val="000080"/>
                </a:solidFill>
                <a:cs typeface="Times New Roman" panose="02020603050405020304" pitchFamily="18" charset="0"/>
              </a:rPr>
              <a:t>Replace sequential steps with parallel steps</a:t>
            </a:r>
          </a:p>
          <a:p>
            <a:pPr marL="358775" lvl="2" indent="-277813">
              <a:buFontTx/>
              <a:buChar char="•"/>
            </a:pPr>
            <a:r>
              <a:rPr lang="en-US" sz="2000" dirty="0">
                <a:solidFill>
                  <a:srgbClr val="000080"/>
                </a:solidFill>
                <a:cs typeface="Times New Roman" panose="02020603050405020304" pitchFamily="18" charset="0"/>
              </a:rPr>
              <a:t>Eliminate delays in decision making</a:t>
            </a:r>
          </a:p>
          <a:p>
            <a:pPr algn="ctr"/>
            <a:endParaRPr lang="en-IE" sz="2000" dirty="0">
              <a:solidFill>
                <a:srgbClr val="000080"/>
              </a:solidFill>
            </a:endParaRPr>
          </a:p>
        </p:txBody>
      </p:sp>
      <p:sp>
        <p:nvSpPr>
          <p:cNvPr id="6" name="Oval 5"/>
          <p:cNvSpPr/>
          <p:nvPr/>
        </p:nvSpPr>
        <p:spPr>
          <a:xfrm>
            <a:off x="2993504" y="5013794"/>
            <a:ext cx="576064" cy="576064"/>
          </a:xfrm>
          <a:prstGeom prst="ellipse">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smtClean="0"/>
              <a:t>1.</a:t>
            </a:r>
            <a:endParaRPr lang="en-IE" b="1" dirty="0"/>
          </a:p>
        </p:txBody>
      </p:sp>
      <p:sp>
        <p:nvSpPr>
          <p:cNvPr id="12" name="Oval 11"/>
          <p:cNvSpPr/>
          <p:nvPr/>
        </p:nvSpPr>
        <p:spPr>
          <a:xfrm>
            <a:off x="7781528" y="5024438"/>
            <a:ext cx="576064" cy="576064"/>
          </a:xfrm>
          <a:prstGeom prst="ellipse">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smtClean="0"/>
              <a:t>2.</a:t>
            </a:r>
            <a:endParaRPr lang="en-IE" b="1" dirty="0"/>
          </a:p>
        </p:txBody>
      </p:sp>
    </p:spTree>
    <p:extLst>
      <p:ext uri="{BB962C8B-B14F-4D97-AF65-F5344CB8AC3E}">
        <p14:creationId xmlns:p14="http://schemas.microsoft.com/office/powerpoint/2010/main" val="310394507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6923112" cy="1143000"/>
          </a:xfrm>
        </p:spPr>
        <p:txBody>
          <a:bodyPr/>
          <a:lstStyle/>
          <a:p>
            <a:r>
              <a:rPr lang="en-US" sz="3500" dirty="0"/>
              <a:t>Types of Business Information </a:t>
            </a:r>
            <a:r>
              <a:rPr lang="en-US" sz="3500" dirty="0" smtClean="0"/>
              <a:t>Systems </a:t>
            </a:r>
            <a:r>
              <a:rPr lang="en-GB" sz="3500" dirty="0" smtClean="0"/>
              <a:t>TPS</a:t>
            </a:r>
            <a:endParaRPr lang="en-IE" sz="3500" dirty="0"/>
          </a:p>
        </p:txBody>
      </p:sp>
      <p:sp>
        <p:nvSpPr>
          <p:cNvPr id="16388" name="Rectangle 2"/>
          <p:cNvSpPr>
            <a:spLocks noGrp="1" noChangeArrowheads="1"/>
          </p:cNvSpPr>
          <p:nvPr>
            <p:ph idx="1"/>
          </p:nvPr>
        </p:nvSpPr>
        <p:spPr>
          <a:noFill/>
        </p:spPr>
        <p:txBody>
          <a:bodyPr>
            <a:normAutofit/>
          </a:bodyPr>
          <a:lstStyle/>
          <a:p>
            <a:pPr eaLnBrk="1" hangingPunct="1">
              <a:spcBef>
                <a:spcPct val="0"/>
              </a:spcBef>
              <a:spcAft>
                <a:spcPct val="25000"/>
              </a:spcAft>
            </a:pPr>
            <a:r>
              <a:rPr lang="en-US" sz="2600" b="1" dirty="0" smtClean="0">
                <a:solidFill>
                  <a:srgbClr val="FF6600"/>
                </a:solidFill>
              </a:rPr>
              <a:t>Transaction processing systems</a:t>
            </a:r>
          </a:p>
          <a:p>
            <a:pPr lvl="1" eaLnBrk="1" hangingPunct="1">
              <a:spcBef>
                <a:spcPct val="0"/>
              </a:spcBef>
              <a:spcAft>
                <a:spcPct val="25000"/>
              </a:spcAft>
            </a:pPr>
            <a:r>
              <a:rPr lang="en-US" sz="2600" dirty="0" smtClean="0"/>
              <a:t>Perform and record daily routine transactions necessary to conduct business</a:t>
            </a:r>
          </a:p>
          <a:p>
            <a:pPr lvl="2" eaLnBrk="1" hangingPunct="1">
              <a:spcBef>
                <a:spcPct val="0"/>
              </a:spcBef>
              <a:spcAft>
                <a:spcPct val="25000"/>
              </a:spcAft>
            </a:pPr>
            <a:r>
              <a:rPr lang="en-US" sz="2600" b="1" dirty="0" smtClean="0"/>
              <a:t>Examples: </a:t>
            </a:r>
            <a:r>
              <a:rPr lang="en-US" sz="2600" dirty="0"/>
              <a:t>S</a:t>
            </a:r>
            <a:r>
              <a:rPr lang="en-US" sz="2600" dirty="0" smtClean="0"/>
              <a:t>ales order entry, payroll, shipping</a:t>
            </a:r>
          </a:p>
          <a:p>
            <a:pPr lvl="1" eaLnBrk="1" hangingPunct="1">
              <a:spcBef>
                <a:spcPct val="0"/>
              </a:spcBef>
              <a:spcAft>
                <a:spcPct val="25000"/>
              </a:spcAft>
            </a:pPr>
            <a:r>
              <a:rPr lang="en-US" sz="2600" dirty="0" smtClean="0"/>
              <a:t>Allow managers to monitor status of operations and relations with external environment</a:t>
            </a:r>
          </a:p>
          <a:p>
            <a:pPr lvl="1" eaLnBrk="1" hangingPunct="1">
              <a:spcBef>
                <a:spcPct val="0"/>
              </a:spcBef>
              <a:spcAft>
                <a:spcPct val="25000"/>
              </a:spcAft>
            </a:pPr>
            <a:r>
              <a:rPr lang="en-US" sz="2600" dirty="0" smtClean="0"/>
              <a:t>Serve operational levels</a:t>
            </a:r>
          </a:p>
          <a:p>
            <a:pPr lvl="1" eaLnBrk="1" hangingPunct="1">
              <a:spcBef>
                <a:spcPct val="0"/>
              </a:spcBef>
              <a:spcAft>
                <a:spcPct val="25000"/>
              </a:spcAft>
            </a:pPr>
            <a:r>
              <a:rPr lang="en-US" sz="2600" dirty="0" smtClean="0"/>
              <a:t>Serve predefined, structured goals and decision making</a:t>
            </a:r>
          </a:p>
        </p:txBody>
      </p:sp>
    </p:spTree>
    <p:extLst>
      <p:ext uri="{BB962C8B-B14F-4D97-AF65-F5344CB8AC3E}">
        <p14:creationId xmlns:p14="http://schemas.microsoft.com/office/powerpoint/2010/main" val="305156090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TPS</a:t>
            </a:r>
            <a:endParaRPr lang="en-IE" dirty="0"/>
          </a:p>
        </p:txBody>
      </p:sp>
      <p:pic>
        <p:nvPicPr>
          <p:cNvPr id="4" name="Picture 2" descr="http://images.flatworldknowledge.com/collins/collins-fig15_006.jpg"/>
          <p:cNvPicPr>
            <a:picLocks noChangeAspect="1" noChangeArrowheads="1"/>
          </p:cNvPicPr>
          <p:nvPr/>
        </p:nvPicPr>
        <p:blipFill>
          <a:blip r:embed="rId2">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1021791" y="1772816"/>
            <a:ext cx="7100417" cy="431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10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ChangeArrowheads="1"/>
          </p:cNvSpPr>
          <p:nvPr/>
        </p:nvSpPr>
        <p:spPr bwMode="auto">
          <a:xfrm>
            <a:off x="685800" y="16129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endParaRPr lang="en-US" sz="2400" b="1">
              <a:solidFill>
                <a:srgbClr val="9F0F10"/>
              </a:solidFill>
              <a:effectLst>
                <a:outerShdw blurRad="38100" dist="38100" dir="2700000" algn="tl">
                  <a:srgbClr val="C0C0C0"/>
                </a:outerShdw>
              </a:effectLst>
              <a:latin typeface="Arial" charset="0"/>
              <a:cs typeface="Times New Roman" pitchFamily="18" charset="0"/>
            </a:endParaRPr>
          </a:p>
        </p:txBody>
      </p:sp>
      <p:sp>
        <p:nvSpPr>
          <p:cNvPr id="17413" name="Text Box 4"/>
          <p:cNvSpPr txBox="1">
            <a:spLocks noChangeArrowheads="1"/>
          </p:cNvSpPr>
          <p:nvPr/>
        </p:nvSpPr>
        <p:spPr bwMode="auto">
          <a:xfrm>
            <a:off x="1485900" y="5190703"/>
            <a:ext cx="6337300" cy="1446550"/>
          </a:xfrm>
          <a:prstGeom prst="rect">
            <a:avLst/>
          </a:prstGeom>
          <a:solidFill>
            <a:schemeClr val="bg1">
              <a:lumMod val="95000"/>
            </a:schemeClr>
          </a:solidFill>
          <a:ln w="9525">
            <a:solidFill>
              <a:srgbClr val="FF6600"/>
            </a:solidFill>
            <a:miter lim="800000"/>
            <a:headEnd/>
            <a:tailEnd/>
          </a:ln>
          <a:effectLs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2200" b="1" dirty="0">
                <a:solidFill>
                  <a:srgbClr val="000080"/>
                </a:solidFill>
                <a:latin typeface="+mj-lt"/>
              </a:rPr>
              <a:t>A TPS for payroll processing captures employee payment transaction data (such as a time card). System outputs include online and hard-copy reports for management and employee paychecks.</a:t>
            </a:r>
          </a:p>
        </p:txBody>
      </p:sp>
      <p:pic>
        <p:nvPicPr>
          <p:cNvPr id="17414" name="Picture 7" descr="Fig-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12875"/>
            <a:ext cx="7344816"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en-US" dirty="0" smtClean="0"/>
              <a:t/>
            </a:r>
            <a:br>
              <a:rPr lang="en-US" dirty="0" smtClean="0"/>
            </a:br>
            <a:r>
              <a:rPr lang="en-US" dirty="0" smtClean="0"/>
              <a:t>A </a:t>
            </a:r>
            <a:r>
              <a:rPr lang="en-US" dirty="0"/>
              <a:t>Payroll TPS</a:t>
            </a:r>
            <a:br>
              <a:rPr lang="en-US" dirty="0"/>
            </a:br>
            <a:endParaRPr lang="en-IE" dirty="0"/>
          </a:p>
        </p:txBody>
      </p:sp>
    </p:spTree>
    <p:extLst>
      <p:ext uri="{BB962C8B-B14F-4D97-AF65-F5344CB8AC3E}">
        <p14:creationId xmlns:p14="http://schemas.microsoft.com/office/powerpoint/2010/main" val="2971129409"/>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143000"/>
          </a:xfrm>
        </p:spPr>
        <p:txBody>
          <a:bodyPr/>
          <a:lstStyle/>
          <a:p>
            <a:pPr algn="l"/>
            <a:r>
              <a:rPr lang="en-GB" dirty="0" smtClean="0">
                <a:solidFill>
                  <a:srgbClr val="FF6600"/>
                </a:solidFill>
              </a:rPr>
              <a:t>E </a:t>
            </a:r>
            <a:r>
              <a:rPr lang="en-GB" dirty="0" err="1" smtClean="0">
                <a:solidFill>
                  <a:srgbClr val="000080"/>
                </a:solidFill>
              </a:rPr>
              <a:t>xercise</a:t>
            </a:r>
            <a:r>
              <a:rPr lang="en-GB" dirty="0" smtClean="0">
                <a:solidFill>
                  <a:srgbClr val="000080"/>
                </a:solidFill>
              </a:rPr>
              <a:t> 1 – Question Time</a:t>
            </a:r>
            <a:endParaRPr lang="en-GB" dirty="0">
              <a:solidFill>
                <a:srgbClr val="FF6600"/>
              </a:solidFill>
            </a:endParaRPr>
          </a:p>
        </p:txBody>
      </p:sp>
      <p:sp>
        <p:nvSpPr>
          <p:cNvPr id="4" name="Oval 3"/>
          <p:cNvSpPr/>
          <p:nvPr/>
        </p:nvSpPr>
        <p:spPr>
          <a:xfrm>
            <a:off x="467544" y="404664"/>
            <a:ext cx="432048" cy="576064"/>
          </a:xfrm>
          <a:prstGeom prst="ellipse">
            <a:avLst/>
          </a:prstGeom>
          <a:no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www.gofundraise.com.au/Content/images/forms/orange_man_gro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336" y="5780112"/>
            <a:ext cx="749506" cy="1064298"/>
          </a:xfrm>
          <a:prstGeom prst="rect">
            <a:avLst/>
          </a:prstGeom>
          <a:noFill/>
          <a:extLst>
            <a:ext uri="{909E8E84-426E-40DD-AFC4-6F175D3DCCD1}">
              <a14:hiddenFill xmlns:a14="http://schemas.microsoft.com/office/drawing/2010/main">
                <a:solidFill>
                  <a:srgbClr val="FFFFFF"/>
                </a:solidFill>
              </a14:hiddenFill>
            </a:ext>
          </a:extLst>
        </p:spPr>
      </p:pic>
      <p:sp>
        <p:nvSpPr>
          <p:cNvPr id="12" name="Cloud Callout 11"/>
          <p:cNvSpPr/>
          <p:nvPr/>
        </p:nvSpPr>
        <p:spPr>
          <a:xfrm>
            <a:off x="7176076" y="3861048"/>
            <a:ext cx="1926214" cy="1440160"/>
          </a:xfrm>
          <a:prstGeom prst="cloudCallout">
            <a:avLst>
              <a:gd name="adj1" fmla="val -4285"/>
              <a:gd name="adj2" fmla="val 75667"/>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000080"/>
                </a:solidFill>
              </a:rPr>
              <a:t>Individual work</a:t>
            </a:r>
            <a:endParaRPr lang="en-US" sz="2000" b="1" dirty="0">
              <a:solidFill>
                <a:srgbClr val="000080"/>
              </a:solidFill>
            </a:endParaRPr>
          </a:p>
        </p:txBody>
      </p:sp>
      <p:sp>
        <p:nvSpPr>
          <p:cNvPr id="3" name="Rectangle 2"/>
          <p:cNvSpPr/>
          <p:nvPr/>
        </p:nvSpPr>
        <p:spPr>
          <a:xfrm>
            <a:off x="251520" y="1547664"/>
            <a:ext cx="6858000" cy="3046988"/>
          </a:xfrm>
          <a:prstGeom prst="rect">
            <a:avLst/>
          </a:prstGeom>
          <a:solidFill>
            <a:schemeClr val="bg1">
              <a:lumMod val="95000"/>
            </a:schemeClr>
          </a:solidFill>
          <a:ln>
            <a:solidFill>
              <a:srgbClr val="FF6600"/>
            </a:solidFill>
          </a:ln>
        </p:spPr>
        <p:txBody>
          <a:bodyPr wrap="square">
            <a:spAutoFit/>
          </a:bodyPr>
          <a:lstStyle/>
          <a:p>
            <a:r>
              <a:rPr lang="en-IE" sz="3200" dirty="0" smtClean="0">
                <a:solidFill>
                  <a:srgbClr val="000080"/>
                </a:solidFill>
              </a:rPr>
              <a:t>Identify a typical activity that would be recorded using the TPS?</a:t>
            </a:r>
          </a:p>
          <a:p>
            <a:endParaRPr lang="en-IE" sz="3200" dirty="0" smtClean="0">
              <a:solidFill>
                <a:srgbClr val="000080"/>
              </a:solidFill>
            </a:endParaRPr>
          </a:p>
          <a:p>
            <a:r>
              <a:rPr lang="en-IE" sz="3200" dirty="0" smtClean="0">
                <a:solidFill>
                  <a:srgbClr val="000080"/>
                </a:solidFill>
              </a:rPr>
              <a:t>How often would such an activity occur, and what member of staff would be </a:t>
            </a:r>
          </a:p>
          <a:p>
            <a:r>
              <a:rPr lang="en-IE" sz="3200" dirty="0" smtClean="0">
                <a:solidFill>
                  <a:srgbClr val="000080"/>
                </a:solidFill>
              </a:rPr>
              <a:t>responsible for recording it ? </a:t>
            </a:r>
            <a:endParaRPr lang="en-IE" sz="3200" dirty="0">
              <a:solidFill>
                <a:srgbClr val="000080"/>
              </a:solidFill>
            </a:endParaRPr>
          </a:p>
        </p:txBody>
      </p:sp>
    </p:spTree>
    <p:extLst>
      <p:ext uri="{BB962C8B-B14F-4D97-AF65-F5344CB8AC3E}">
        <p14:creationId xmlns:p14="http://schemas.microsoft.com/office/powerpoint/2010/main" val="31835869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7211144" cy="1143000"/>
          </a:xfrm>
        </p:spPr>
        <p:txBody>
          <a:bodyPr/>
          <a:lstStyle/>
          <a:p>
            <a:r>
              <a:rPr lang="en-US" sz="3500" dirty="0" smtClean="0"/>
              <a:t/>
            </a:r>
            <a:br>
              <a:rPr lang="en-US" sz="3500" dirty="0" smtClean="0"/>
            </a:br>
            <a:r>
              <a:rPr lang="en-US" sz="3500" dirty="0" smtClean="0"/>
              <a:t>Types </a:t>
            </a:r>
            <a:r>
              <a:rPr lang="en-US" sz="3500" dirty="0"/>
              <a:t>of Business Information </a:t>
            </a:r>
            <a:r>
              <a:rPr lang="en-US" sz="3500" dirty="0" smtClean="0"/>
              <a:t>Systems </a:t>
            </a:r>
            <a:r>
              <a:rPr lang="en-GB" sz="3500" dirty="0" smtClean="0"/>
              <a:t>MIS</a:t>
            </a:r>
            <a:r>
              <a:rPr lang="en-US" sz="3500" dirty="0"/>
              <a:t/>
            </a:r>
            <a:br>
              <a:rPr lang="en-US" sz="3500" dirty="0"/>
            </a:br>
            <a:endParaRPr lang="en-IE" sz="3500" dirty="0"/>
          </a:p>
        </p:txBody>
      </p:sp>
      <p:sp>
        <p:nvSpPr>
          <p:cNvPr id="18436" name="Rectangle 2"/>
          <p:cNvSpPr>
            <a:spLocks noGrp="1" noChangeArrowheads="1"/>
          </p:cNvSpPr>
          <p:nvPr>
            <p:ph idx="1"/>
          </p:nvPr>
        </p:nvSpPr>
        <p:spPr>
          <a:noFill/>
        </p:spPr>
        <p:txBody>
          <a:bodyPr>
            <a:normAutofit/>
          </a:bodyPr>
          <a:lstStyle/>
          <a:p>
            <a:pPr eaLnBrk="1" hangingPunct="1">
              <a:spcBef>
                <a:spcPct val="50000"/>
              </a:spcBef>
            </a:pPr>
            <a:r>
              <a:rPr lang="en-US" sz="2600" b="1" dirty="0" smtClean="0">
                <a:solidFill>
                  <a:srgbClr val="FF6600"/>
                </a:solidFill>
              </a:rPr>
              <a:t>Management information systems</a:t>
            </a:r>
          </a:p>
          <a:p>
            <a:pPr lvl="1" eaLnBrk="1" hangingPunct="1">
              <a:spcBef>
                <a:spcPct val="25000"/>
              </a:spcBef>
            </a:pPr>
            <a:r>
              <a:rPr lang="en-US" sz="2600" dirty="0" smtClean="0"/>
              <a:t>Serve middle management</a:t>
            </a:r>
          </a:p>
          <a:p>
            <a:pPr lvl="1" eaLnBrk="1" hangingPunct="1">
              <a:spcBef>
                <a:spcPct val="25000"/>
              </a:spcBef>
            </a:pPr>
            <a:r>
              <a:rPr lang="en-US" sz="2600" dirty="0" smtClean="0"/>
              <a:t>Provide reports on firm’s current performance, based on data from TPS</a:t>
            </a:r>
          </a:p>
          <a:p>
            <a:pPr lvl="1" eaLnBrk="1" hangingPunct="1">
              <a:spcBef>
                <a:spcPct val="25000"/>
              </a:spcBef>
            </a:pPr>
            <a:r>
              <a:rPr lang="en-US" sz="2600" dirty="0" smtClean="0"/>
              <a:t>Provide answers to routine questions with predefined procedure for answering them</a:t>
            </a:r>
          </a:p>
          <a:p>
            <a:pPr lvl="1" eaLnBrk="1" hangingPunct="1">
              <a:spcBef>
                <a:spcPct val="25000"/>
              </a:spcBef>
            </a:pPr>
            <a:r>
              <a:rPr lang="en-US" sz="2600" dirty="0" smtClean="0"/>
              <a:t>Typically have little analytic capability</a:t>
            </a:r>
          </a:p>
        </p:txBody>
      </p:sp>
      <p:pic>
        <p:nvPicPr>
          <p:cNvPr id="1028" name="Picture 4" descr="http://scorh.net/wp-content/uploads/2013/01/infosystems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8264" y="5157192"/>
            <a:ext cx="2001606" cy="146713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43161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6491064" cy="1143000"/>
          </a:xfrm>
        </p:spPr>
        <p:txBody>
          <a:bodyPr/>
          <a:lstStyle/>
          <a:p>
            <a:r>
              <a:rPr lang="en-US" sz="2500" dirty="0" smtClean="0"/>
              <a:t/>
            </a:r>
            <a:br>
              <a:rPr lang="en-US" sz="2500" dirty="0" smtClean="0"/>
            </a:br>
            <a:r>
              <a:rPr lang="en-US" sz="2500" dirty="0" smtClean="0"/>
              <a:t>How </a:t>
            </a:r>
            <a:r>
              <a:rPr lang="en-US" sz="2500" dirty="0"/>
              <a:t>Management Information Systems Obtain </a:t>
            </a:r>
            <a:r>
              <a:rPr lang="en-US" sz="2500" dirty="0" smtClean="0"/>
              <a:t>their </a:t>
            </a:r>
            <a:r>
              <a:rPr lang="en-US" sz="2500" dirty="0"/>
              <a:t>Data from the Organization’s TPS</a:t>
            </a:r>
            <a:br>
              <a:rPr lang="en-US" sz="2500" dirty="0"/>
            </a:br>
            <a:endParaRPr lang="en-IE" sz="2500" dirty="0"/>
          </a:p>
        </p:txBody>
      </p:sp>
      <p:sp>
        <p:nvSpPr>
          <p:cNvPr id="19460" name="Text Box 4"/>
          <p:cNvSpPr txBox="1">
            <a:spLocks noChangeArrowheads="1"/>
          </p:cNvSpPr>
          <p:nvPr/>
        </p:nvSpPr>
        <p:spPr bwMode="auto">
          <a:xfrm>
            <a:off x="914648" y="4812248"/>
            <a:ext cx="7165256" cy="1785104"/>
          </a:xfrm>
          <a:prstGeom prst="rect">
            <a:avLst/>
          </a:prstGeom>
          <a:solidFill>
            <a:schemeClr val="bg1">
              <a:lumMod val="95000"/>
            </a:schemeClr>
          </a:solidFill>
          <a:ln>
            <a:solidFill>
              <a:srgbClr val="FF6600"/>
            </a:solidFill>
          </a:ln>
          <a:effectLs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sz="2200" b="1" dirty="0">
                <a:solidFill>
                  <a:srgbClr val="000080"/>
                </a:solidFill>
                <a:latin typeface="+mj-lt"/>
              </a:rPr>
              <a:t>In the system illustrated by this diagram, three TPS supply summarized transaction data to the MIS reporting system at the end of the time period. Managers gain access to the organizational data through the MIS, which provides them with the appropriate reports.</a:t>
            </a:r>
            <a:endParaRPr lang="en-US" sz="2200" dirty="0">
              <a:solidFill>
                <a:srgbClr val="000080"/>
              </a:solidFill>
              <a:latin typeface="+mj-lt"/>
            </a:endParaRPr>
          </a:p>
        </p:txBody>
      </p:sp>
      <p:pic>
        <p:nvPicPr>
          <p:cNvPr id="19461" name="Picture 7" descr="Fig-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1484784"/>
            <a:ext cx="6172200"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967487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5496" y="188640"/>
            <a:ext cx="4427984" cy="861071"/>
          </a:xfrm>
          <a:prstGeom prst="roundRect">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4100" name="Picture 6" descr="http://www.wescodns.net/services/images/networkingim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163788"/>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Text Box 4"/>
          <p:cNvSpPr txBox="1">
            <a:spLocks noChangeArrowheads="1"/>
          </p:cNvSpPr>
          <p:nvPr/>
        </p:nvSpPr>
        <p:spPr bwMode="auto">
          <a:xfrm>
            <a:off x="323528" y="2008515"/>
            <a:ext cx="8640763" cy="1446550"/>
          </a:xfrm>
          <a:prstGeom prst="rect">
            <a:avLst/>
          </a:prstGeom>
          <a:noFill/>
          <a:ln w="9525">
            <a:noFill/>
            <a:miter lim="800000"/>
            <a:headEnd/>
            <a:tailEnd/>
          </a:ln>
          <a:effec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0" hangingPunct="0">
              <a:spcBef>
                <a:spcPct val="50000"/>
              </a:spcBef>
              <a:defRPr/>
            </a:pPr>
            <a:r>
              <a:rPr lang="en-US" sz="4400" b="1" dirty="0" smtClean="0">
                <a:solidFill>
                  <a:srgbClr val="FF6600"/>
                </a:solidFill>
                <a:latin typeface="Calibri" pitchFamily="34" charset="0"/>
                <a:cs typeface="Times New Roman" pitchFamily="18" charset="0"/>
              </a:rPr>
              <a:t>Global e-Business: How Businesses Use Information Systems</a:t>
            </a:r>
            <a:endParaRPr lang="en-US" sz="4400" b="1" dirty="0" smtClean="0">
              <a:solidFill>
                <a:srgbClr val="FF6600"/>
              </a:solidFill>
              <a:latin typeface="Calibri" pitchFamily="34" charset="0"/>
              <a:cs typeface="Arial" charset="0"/>
            </a:endParaRPr>
          </a:p>
        </p:txBody>
      </p:sp>
      <p:sp>
        <p:nvSpPr>
          <p:cNvPr id="6" name="TextBox 5"/>
          <p:cNvSpPr txBox="1"/>
          <p:nvPr/>
        </p:nvSpPr>
        <p:spPr>
          <a:xfrm>
            <a:off x="0" y="6041094"/>
            <a:ext cx="2123728" cy="646331"/>
          </a:xfrm>
          <a:prstGeom prst="rect">
            <a:avLst/>
          </a:prstGeom>
          <a:solidFill>
            <a:schemeClr val="bg1">
              <a:lumMod val="75000"/>
            </a:schemeClr>
          </a:solidFill>
        </p:spPr>
        <p:txBody>
          <a:bodyPr wrap="square" rtlCol="0">
            <a:spAutoFit/>
          </a:bodyPr>
          <a:lstStyle/>
          <a:p>
            <a:r>
              <a:rPr lang="en-GB" b="1" dirty="0" smtClean="0">
                <a:solidFill>
                  <a:srgbClr val="000080"/>
                </a:solidFill>
              </a:rPr>
              <a:t>MFIS</a:t>
            </a:r>
          </a:p>
          <a:p>
            <a:r>
              <a:rPr lang="en-GB" b="1" dirty="0" smtClean="0">
                <a:solidFill>
                  <a:srgbClr val="000080"/>
                </a:solidFill>
              </a:rPr>
              <a:t>Lisa Murphy</a:t>
            </a:r>
            <a:endParaRPr lang="en-GB" b="1" dirty="0">
              <a:solidFill>
                <a:srgbClr val="000080"/>
              </a:solidFill>
            </a:endParaRPr>
          </a:p>
        </p:txBody>
      </p:sp>
      <p:sp>
        <p:nvSpPr>
          <p:cNvPr id="2" name="Rectangle 1"/>
          <p:cNvSpPr/>
          <p:nvPr/>
        </p:nvSpPr>
        <p:spPr>
          <a:xfrm>
            <a:off x="-72008" y="237510"/>
            <a:ext cx="4572000" cy="707886"/>
          </a:xfrm>
          <a:prstGeom prst="rect">
            <a:avLst/>
          </a:prstGeom>
        </p:spPr>
        <p:txBody>
          <a:bodyPr>
            <a:spAutoFit/>
          </a:bodyPr>
          <a:lstStyle/>
          <a:p>
            <a:pPr algn="ctr" eaLnBrk="0" hangingPunct="0">
              <a:spcBef>
                <a:spcPct val="50000"/>
              </a:spcBef>
              <a:defRPr/>
            </a:pPr>
            <a:r>
              <a:rPr lang="en-IE" sz="2000" b="1" dirty="0">
                <a:solidFill>
                  <a:srgbClr val="000080"/>
                </a:solidFill>
                <a:latin typeface="Calibri" pitchFamily="34" charset="0"/>
                <a:cs typeface="Times New Roman" pitchFamily="18" charset="0"/>
              </a:rPr>
              <a:t>Organizations, Management, and the Networked Enterprise</a:t>
            </a:r>
            <a:endParaRPr lang="en-US" sz="2000" b="1" dirty="0">
              <a:solidFill>
                <a:srgbClr val="000080"/>
              </a:solidFill>
              <a:latin typeface="Calibri" pitchFamily="34" charset="0"/>
              <a:cs typeface="Times New Roman" pitchFamily="18" charset="0"/>
            </a:endParaRPr>
          </a:p>
        </p:txBody>
      </p:sp>
      <p:cxnSp>
        <p:nvCxnSpPr>
          <p:cNvPr id="5" name="Straight Connector 4"/>
          <p:cNvCxnSpPr/>
          <p:nvPr/>
        </p:nvCxnSpPr>
        <p:spPr>
          <a:xfrm>
            <a:off x="683568" y="0"/>
            <a:ext cx="0" cy="188640"/>
          </a:xfrm>
          <a:prstGeom prst="line">
            <a:avLst/>
          </a:prstGeom>
          <a:ln w="28575">
            <a:solidFill>
              <a:srgbClr val="00008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563888" y="0"/>
            <a:ext cx="0" cy="188640"/>
          </a:xfrm>
          <a:prstGeom prst="line">
            <a:avLst/>
          </a:prstGeom>
          <a:ln w="28575">
            <a:solidFill>
              <a:srgbClr val="00008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8184" y="1383159"/>
            <a:ext cx="2915816" cy="461665"/>
          </a:xfrm>
          <a:prstGeom prst="rect">
            <a:avLst/>
          </a:prstGeom>
          <a:solidFill>
            <a:srgbClr val="B3E2FF"/>
          </a:solidFill>
        </p:spPr>
        <p:txBody>
          <a:bodyPr wrap="square" rtlCol="0">
            <a:spAutoFit/>
          </a:bodyPr>
          <a:lstStyle/>
          <a:p>
            <a:pPr algn="ctr"/>
            <a:r>
              <a:rPr lang="en-GB" sz="2400" b="1" dirty="0" smtClean="0">
                <a:solidFill>
                  <a:srgbClr val="000080"/>
                </a:solidFill>
              </a:rPr>
              <a:t>Chapter 2</a:t>
            </a:r>
          </a:p>
        </p:txBody>
      </p:sp>
    </p:spTree>
    <p:extLst>
      <p:ext uri="{BB962C8B-B14F-4D97-AF65-F5344CB8AC3E}">
        <p14:creationId xmlns:p14="http://schemas.microsoft.com/office/powerpoint/2010/main" val="2856527103"/>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143000"/>
          </a:xfrm>
        </p:spPr>
        <p:txBody>
          <a:bodyPr/>
          <a:lstStyle/>
          <a:p>
            <a:pPr algn="l"/>
            <a:r>
              <a:rPr lang="en-GB" dirty="0" smtClean="0">
                <a:solidFill>
                  <a:srgbClr val="FF6600"/>
                </a:solidFill>
              </a:rPr>
              <a:t>E </a:t>
            </a:r>
            <a:r>
              <a:rPr lang="en-GB" dirty="0" err="1" smtClean="0">
                <a:solidFill>
                  <a:srgbClr val="000080"/>
                </a:solidFill>
              </a:rPr>
              <a:t>xercise</a:t>
            </a:r>
            <a:r>
              <a:rPr lang="en-GB" dirty="0" smtClean="0">
                <a:solidFill>
                  <a:srgbClr val="000080"/>
                </a:solidFill>
              </a:rPr>
              <a:t> 2 – Question Time</a:t>
            </a:r>
            <a:endParaRPr lang="en-GB" dirty="0">
              <a:solidFill>
                <a:srgbClr val="FF6600"/>
              </a:solidFill>
            </a:endParaRPr>
          </a:p>
        </p:txBody>
      </p:sp>
      <p:sp>
        <p:nvSpPr>
          <p:cNvPr id="4" name="Oval 3"/>
          <p:cNvSpPr/>
          <p:nvPr/>
        </p:nvSpPr>
        <p:spPr>
          <a:xfrm>
            <a:off x="467544" y="404664"/>
            <a:ext cx="432048" cy="576064"/>
          </a:xfrm>
          <a:prstGeom prst="ellipse">
            <a:avLst/>
          </a:prstGeom>
          <a:no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323528" y="1527381"/>
            <a:ext cx="8046640" cy="3046988"/>
          </a:xfrm>
          <a:prstGeom prst="rect">
            <a:avLst/>
          </a:prstGeom>
          <a:solidFill>
            <a:schemeClr val="bg1">
              <a:lumMod val="95000"/>
            </a:schemeClr>
          </a:solidFill>
          <a:ln>
            <a:solidFill>
              <a:srgbClr val="FF6600"/>
            </a:solidFill>
          </a:ln>
        </p:spPr>
        <p:txBody>
          <a:bodyPr wrap="square">
            <a:spAutoFit/>
          </a:bodyPr>
          <a:lstStyle/>
          <a:p>
            <a:r>
              <a:rPr lang="en-IE" sz="2400" dirty="0">
                <a:solidFill>
                  <a:srgbClr val="000080"/>
                </a:solidFill>
              </a:rPr>
              <a:t>Make a list of all the different organisations that are likely to have recorded your personal </a:t>
            </a:r>
            <a:r>
              <a:rPr lang="en-IE" sz="2400" dirty="0" smtClean="0">
                <a:solidFill>
                  <a:srgbClr val="000080"/>
                </a:solidFill>
              </a:rPr>
              <a:t>details </a:t>
            </a:r>
            <a:r>
              <a:rPr lang="en-IE" sz="2400" dirty="0">
                <a:solidFill>
                  <a:srgbClr val="000080"/>
                </a:solidFill>
              </a:rPr>
              <a:t>(UCT, sports club, </a:t>
            </a:r>
            <a:r>
              <a:rPr lang="en-IE" sz="2400" dirty="0" err="1">
                <a:solidFill>
                  <a:srgbClr val="000080"/>
                </a:solidFill>
              </a:rPr>
              <a:t>cellphone</a:t>
            </a:r>
            <a:r>
              <a:rPr lang="en-IE" sz="2400" dirty="0">
                <a:solidFill>
                  <a:srgbClr val="000080"/>
                </a:solidFill>
              </a:rPr>
              <a:t> company, hospital, school, church </a:t>
            </a:r>
            <a:r>
              <a:rPr lang="en-IE" sz="2400" dirty="0" err="1">
                <a:solidFill>
                  <a:srgbClr val="000080"/>
                </a:solidFill>
              </a:rPr>
              <a:t>etc</a:t>
            </a:r>
            <a:r>
              <a:rPr lang="en-IE" sz="2400" dirty="0">
                <a:solidFill>
                  <a:srgbClr val="000080"/>
                </a:solidFill>
              </a:rPr>
              <a:t>). </a:t>
            </a:r>
            <a:endParaRPr lang="en-IE" sz="2400" dirty="0" smtClean="0">
              <a:solidFill>
                <a:srgbClr val="000080"/>
              </a:solidFill>
            </a:endParaRPr>
          </a:p>
          <a:p>
            <a:endParaRPr lang="en-IE" sz="2400" dirty="0">
              <a:solidFill>
                <a:srgbClr val="000080"/>
              </a:solidFill>
            </a:endParaRPr>
          </a:p>
          <a:p>
            <a:pPr marL="457200" indent="-457200">
              <a:buAutoNum type="arabicPeriod"/>
            </a:pPr>
            <a:r>
              <a:rPr lang="en-IE" sz="2400" b="1" dirty="0" smtClean="0">
                <a:solidFill>
                  <a:srgbClr val="000080"/>
                </a:solidFill>
              </a:rPr>
              <a:t>In </a:t>
            </a:r>
            <a:r>
              <a:rPr lang="en-IE" sz="2400" b="1" dirty="0">
                <a:solidFill>
                  <a:srgbClr val="000080"/>
                </a:solidFill>
              </a:rPr>
              <a:t>what ways could this information have been useful in monitoring the (past) </a:t>
            </a:r>
            <a:r>
              <a:rPr lang="en-IE" sz="2400" b="1" dirty="0" smtClean="0">
                <a:solidFill>
                  <a:srgbClr val="000080"/>
                </a:solidFill>
              </a:rPr>
              <a:t>activities </a:t>
            </a:r>
            <a:r>
              <a:rPr lang="en-IE" sz="2400" b="1" dirty="0">
                <a:solidFill>
                  <a:srgbClr val="000080"/>
                </a:solidFill>
              </a:rPr>
              <a:t>of the organisation? </a:t>
            </a:r>
          </a:p>
          <a:p>
            <a:pPr marL="457200" indent="-457200">
              <a:buAutoNum type="arabicPeriod"/>
            </a:pPr>
            <a:r>
              <a:rPr lang="en-IE" sz="2400" b="1" dirty="0" smtClean="0">
                <a:solidFill>
                  <a:srgbClr val="000080"/>
                </a:solidFill>
              </a:rPr>
              <a:t>In </a:t>
            </a:r>
            <a:r>
              <a:rPr lang="en-IE" sz="2400" b="1" dirty="0">
                <a:solidFill>
                  <a:srgbClr val="000080"/>
                </a:solidFill>
              </a:rPr>
              <a:t>what ways could this information be used for future planning?</a:t>
            </a:r>
            <a:r>
              <a:rPr lang="en-IE" sz="2400" dirty="0">
                <a:solidFill>
                  <a:srgbClr val="000080"/>
                </a:solidFill>
              </a:rPr>
              <a:t> </a:t>
            </a:r>
          </a:p>
        </p:txBody>
      </p:sp>
      <p:pic>
        <p:nvPicPr>
          <p:cNvPr id="7" name="Picture 2" descr="http://www.gofundraise.com.au/Content/images/forms/orange_man_gro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336" y="5780112"/>
            <a:ext cx="749506" cy="1064298"/>
          </a:xfrm>
          <a:prstGeom prst="rect">
            <a:avLst/>
          </a:prstGeom>
          <a:noFill/>
          <a:extLst>
            <a:ext uri="{909E8E84-426E-40DD-AFC4-6F175D3DCCD1}">
              <a14:hiddenFill xmlns:a14="http://schemas.microsoft.com/office/drawing/2010/main">
                <a:solidFill>
                  <a:srgbClr val="FFFFFF"/>
                </a:solidFill>
              </a14:hiddenFill>
            </a:ext>
          </a:extLst>
        </p:spPr>
      </p:pic>
      <p:sp>
        <p:nvSpPr>
          <p:cNvPr id="5" name="Oval Callout 4"/>
          <p:cNvSpPr/>
          <p:nvPr/>
        </p:nvSpPr>
        <p:spPr>
          <a:xfrm>
            <a:off x="5275245" y="5274585"/>
            <a:ext cx="2304256" cy="1011053"/>
          </a:xfrm>
          <a:prstGeom prst="wedgeEllipseCallout">
            <a:avLst>
              <a:gd name="adj1" fmla="val 52864"/>
              <a:gd name="adj2" fmla="val 17280"/>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smtClean="0">
              <a:solidFill>
                <a:srgbClr val="000080"/>
              </a:solidFill>
            </a:endParaRPr>
          </a:p>
          <a:p>
            <a:pPr algn="ctr"/>
            <a:r>
              <a:rPr lang="en-US" sz="2200" b="1" dirty="0" smtClean="0">
                <a:solidFill>
                  <a:srgbClr val="000080"/>
                </a:solidFill>
              </a:rPr>
              <a:t>Individual </a:t>
            </a:r>
            <a:r>
              <a:rPr lang="en-US" sz="2200" b="1" dirty="0">
                <a:solidFill>
                  <a:srgbClr val="000080"/>
                </a:solidFill>
              </a:rPr>
              <a:t>work</a:t>
            </a:r>
          </a:p>
          <a:p>
            <a:pPr algn="ctr"/>
            <a:endParaRPr lang="en-IE" dirty="0">
              <a:solidFill>
                <a:srgbClr val="000080"/>
              </a:solidFill>
            </a:endParaRPr>
          </a:p>
        </p:txBody>
      </p:sp>
    </p:spTree>
    <p:extLst>
      <p:ext uri="{BB962C8B-B14F-4D97-AF65-F5344CB8AC3E}">
        <p14:creationId xmlns:p14="http://schemas.microsoft.com/office/powerpoint/2010/main" val="39156109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6851104" cy="1143000"/>
          </a:xfrm>
        </p:spPr>
        <p:txBody>
          <a:bodyPr/>
          <a:lstStyle/>
          <a:p>
            <a:r>
              <a:rPr lang="en-US" sz="3500" dirty="0" smtClean="0"/>
              <a:t/>
            </a:r>
            <a:br>
              <a:rPr lang="en-US" sz="3500" dirty="0" smtClean="0"/>
            </a:br>
            <a:r>
              <a:rPr lang="en-US" sz="3500" dirty="0" smtClean="0"/>
              <a:t>Types </a:t>
            </a:r>
            <a:r>
              <a:rPr lang="en-US" sz="3500" dirty="0"/>
              <a:t>of Business Information </a:t>
            </a:r>
            <a:r>
              <a:rPr lang="en-US" sz="3500" dirty="0" smtClean="0"/>
              <a:t>Systems DS</a:t>
            </a:r>
            <a:r>
              <a:rPr lang="en-GB" sz="3500" dirty="0"/>
              <a:t>S</a:t>
            </a:r>
            <a:r>
              <a:rPr lang="en-US" sz="3500" dirty="0"/>
              <a:t/>
            </a:r>
            <a:br>
              <a:rPr lang="en-US" sz="3500" dirty="0"/>
            </a:br>
            <a:endParaRPr lang="en-IE" sz="3500" dirty="0"/>
          </a:p>
        </p:txBody>
      </p:sp>
      <p:sp>
        <p:nvSpPr>
          <p:cNvPr id="21508" name="Rectangle 2"/>
          <p:cNvSpPr>
            <a:spLocks noGrp="1" noChangeArrowheads="1"/>
          </p:cNvSpPr>
          <p:nvPr>
            <p:ph idx="1"/>
          </p:nvPr>
        </p:nvSpPr>
        <p:spPr>
          <a:noFill/>
        </p:spPr>
        <p:txBody>
          <a:bodyPr>
            <a:normAutofit/>
          </a:bodyPr>
          <a:lstStyle/>
          <a:p>
            <a:pPr marL="0" indent="0" eaLnBrk="1" hangingPunct="1">
              <a:spcBef>
                <a:spcPct val="50000"/>
              </a:spcBef>
              <a:spcAft>
                <a:spcPct val="25000"/>
              </a:spcAft>
              <a:buNone/>
            </a:pPr>
            <a:r>
              <a:rPr lang="en-US" sz="2400" b="1" dirty="0" smtClean="0">
                <a:solidFill>
                  <a:srgbClr val="FF6600"/>
                </a:solidFill>
              </a:rPr>
              <a:t>Decision support systems</a:t>
            </a:r>
          </a:p>
          <a:p>
            <a:pPr marL="358775" lvl="1" eaLnBrk="1" hangingPunct="1">
              <a:spcBef>
                <a:spcPct val="0"/>
              </a:spcBef>
              <a:spcAft>
                <a:spcPct val="25000"/>
              </a:spcAft>
              <a:buFont typeface="Arial" panose="020B0604020202020204" pitchFamily="34" charset="0"/>
              <a:buChar char="•"/>
              <a:tabLst>
                <a:tab pos="1519238" algn="l"/>
              </a:tabLst>
            </a:pPr>
            <a:r>
              <a:rPr lang="en-US" sz="2400" dirty="0" smtClean="0"/>
              <a:t>Serve middle management</a:t>
            </a:r>
          </a:p>
          <a:p>
            <a:pPr marL="358775" lvl="1" eaLnBrk="1" hangingPunct="1">
              <a:spcBef>
                <a:spcPct val="0"/>
              </a:spcBef>
              <a:spcAft>
                <a:spcPct val="25000"/>
              </a:spcAft>
              <a:buFont typeface="Arial" panose="020B0604020202020204" pitchFamily="34" charset="0"/>
              <a:buChar char="•"/>
              <a:tabLst>
                <a:tab pos="1519238" algn="l"/>
              </a:tabLst>
            </a:pPr>
            <a:r>
              <a:rPr lang="en-US" sz="2400" dirty="0" smtClean="0"/>
              <a:t>Support non routine decision making</a:t>
            </a:r>
          </a:p>
          <a:p>
            <a:pPr marL="719138" lvl="2" indent="-277813" eaLnBrk="1" hangingPunct="1">
              <a:spcBef>
                <a:spcPct val="0"/>
              </a:spcBef>
              <a:spcAft>
                <a:spcPct val="25000"/>
              </a:spcAft>
              <a:buFont typeface="Calibri" panose="020F0502020204030204" pitchFamily="34" charset="0"/>
              <a:buChar char="–"/>
            </a:pPr>
            <a:r>
              <a:rPr lang="en-US" dirty="0" smtClean="0"/>
              <a:t>Example: What is impact on production schedule if December sales doubled?</a:t>
            </a:r>
          </a:p>
          <a:p>
            <a:pPr marL="358775" lvl="1" indent="-277813" eaLnBrk="1" hangingPunct="1">
              <a:spcBef>
                <a:spcPct val="0"/>
              </a:spcBef>
              <a:spcAft>
                <a:spcPct val="25000"/>
              </a:spcAft>
              <a:buFont typeface="Arial" panose="020B0604020202020204" pitchFamily="34" charset="0"/>
              <a:buChar char="•"/>
            </a:pPr>
            <a:r>
              <a:rPr lang="en-US" sz="2400" dirty="0" smtClean="0"/>
              <a:t>Often use external information as well from TPS and MIS</a:t>
            </a:r>
          </a:p>
          <a:p>
            <a:pPr marL="358775" lvl="1" indent="-277813" eaLnBrk="1" hangingPunct="1">
              <a:spcBef>
                <a:spcPct val="0"/>
              </a:spcBef>
              <a:spcAft>
                <a:spcPct val="25000"/>
              </a:spcAft>
              <a:buFont typeface="Arial" panose="020B0604020202020204" pitchFamily="34" charset="0"/>
              <a:buChar char="•"/>
            </a:pPr>
            <a:r>
              <a:rPr lang="en-US" sz="2400" dirty="0" smtClean="0"/>
              <a:t>Model driven DSS</a:t>
            </a:r>
          </a:p>
          <a:p>
            <a:pPr marL="719138" lvl="2" indent="-277813" eaLnBrk="1" hangingPunct="1">
              <a:spcBef>
                <a:spcPct val="0"/>
              </a:spcBef>
              <a:spcAft>
                <a:spcPct val="25000"/>
              </a:spcAft>
              <a:buFont typeface="Calibri" panose="020F0502020204030204" pitchFamily="34" charset="0"/>
              <a:buChar char="–"/>
            </a:pPr>
            <a:r>
              <a:rPr lang="en-US" dirty="0" smtClean="0"/>
              <a:t>Voyage-estimating systems</a:t>
            </a:r>
          </a:p>
          <a:p>
            <a:pPr marL="441325" lvl="1" indent="-360363" eaLnBrk="1" hangingPunct="1">
              <a:spcBef>
                <a:spcPct val="0"/>
              </a:spcBef>
              <a:spcAft>
                <a:spcPct val="25000"/>
              </a:spcAft>
              <a:buFont typeface="Arial" panose="020B0604020202020204" pitchFamily="34" charset="0"/>
              <a:buChar char="•"/>
            </a:pPr>
            <a:r>
              <a:rPr lang="en-US" sz="2400" dirty="0" smtClean="0"/>
              <a:t>Data driven DSS</a:t>
            </a:r>
          </a:p>
          <a:p>
            <a:pPr marL="719138" lvl="2" indent="-277813" eaLnBrk="1" hangingPunct="1">
              <a:spcBef>
                <a:spcPct val="0"/>
              </a:spcBef>
              <a:spcAft>
                <a:spcPct val="25000"/>
              </a:spcAft>
              <a:buFont typeface="Calibri" panose="020F0502020204030204" pitchFamily="34" charset="0"/>
              <a:buChar char="–"/>
            </a:pPr>
            <a:r>
              <a:rPr lang="en-US" dirty="0" smtClean="0"/>
              <a:t>Intrawest’s marketing analysis systems</a:t>
            </a:r>
          </a:p>
        </p:txBody>
      </p:sp>
      <p:pic>
        <p:nvPicPr>
          <p:cNvPr id="2050" name="Picture 2" descr="http://www.intechopen.com/source/html/40005/media/f19.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08304" y="5373216"/>
            <a:ext cx="1694012" cy="1239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23453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4"/>
          <p:cNvSpPr txBox="1">
            <a:spLocks noChangeArrowheads="1"/>
          </p:cNvSpPr>
          <p:nvPr/>
        </p:nvSpPr>
        <p:spPr bwMode="auto">
          <a:xfrm>
            <a:off x="1763713" y="5373688"/>
            <a:ext cx="5257800" cy="1200329"/>
          </a:xfrm>
          <a:prstGeom prst="rect">
            <a:avLst/>
          </a:prstGeom>
          <a:solidFill>
            <a:schemeClr val="bg1">
              <a:lumMod val="95000"/>
            </a:schemeClr>
          </a:solidFill>
          <a:ln>
            <a:solidFill>
              <a:srgbClr val="FF6600"/>
            </a:solidFill>
          </a:ln>
          <a:effectLs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sz="2400" b="1" dirty="0">
                <a:solidFill>
                  <a:srgbClr val="000080"/>
                </a:solidFill>
                <a:latin typeface="+mj-lt"/>
              </a:rPr>
              <a:t>This DSS operates on a powerful PC. It is used daily by managers who must develop bids on shipping contracts.</a:t>
            </a:r>
          </a:p>
        </p:txBody>
      </p:sp>
      <p:pic>
        <p:nvPicPr>
          <p:cNvPr id="22533" name="Picture 7" descr="Fig-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557338"/>
            <a:ext cx="548640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z="3500" dirty="0" smtClean="0"/>
              <a:t/>
            </a:r>
            <a:br>
              <a:rPr lang="en-US" sz="3500" dirty="0" smtClean="0"/>
            </a:br>
            <a:r>
              <a:rPr lang="en-US" sz="3500" dirty="0" smtClean="0"/>
              <a:t>Voyage-Estimating </a:t>
            </a:r>
            <a:r>
              <a:rPr lang="en-US" sz="3500" dirty="0"/>
              <a:t>Decision Support System</a:t>
            </a:r>
            <a:br>
              <a:rPr lang="en-US" sz="3500" dirty="0"/>
            </a:br>
            <a:endParaRPr lang="en-IE" sz="3500" dirty="0"/>
          </a:p>
        </p:txBody>
      </p:sp>
    </p:spTree>
    <p:extLst>
      <p:ext uri="{BB962C8B-B14F-4D97-AF65-F5344CB8AC3E}">
        <p14:creationId xmlns:p14="http://schemas.microsoft.com/office/powerpoint/2010/main" val="226343325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7139136" cy="1143000"/>
          </a:xfrm>
        </p:spPr>
        <p:txBody>
          <a:bodyPr/>
          <a:lstStyle/>
          <a:p>
            <a:r>
              <a:rPr lang="en-US" dirty="0" smtClean="0"/>
              <a:t/>
            </a:r>
            <a:br>
              <a:rPr lang="en-US" dirty="0" smtClean="0"/>
            </a:br>
            <a:r>
              <a:rPr lang="en-US" sz="3500" dirty="0" smtClean="0"/>
              <a:t>Types </a:t>
            </a:r>
            <a:r>
              <a:rPr lang="en-US" sz="3500" dirty="0"/>
              <a:t>of Business Information </a:t>
            </a:r>
            <a:r>
              <a:rPr lang="en-US" sz="3500" dirty="0" smtClean="0"/>
              <a:t>Systems ES</a:t>
            </a:r>
            <a:r>
              <a:rPr lang="en-GB" sz="3500" dirty="0"/>
              <a:t>S</a:t>
            </a:r>
            <a:r>
              <a:rPr lang="en-US" dirty="0"/>
              <a:t/>
            </a:r>
            <a:br>
              <a:rPr lang="en-US" dirty="0"/>
            </a:br>
            <a:endParaRPr lang="en-IE" dirty="0"/>
          </a:p>
        </p:txBody>
      </p:sp>
      <p:sp>
        <p:nvSpPr>
          <p:cNvPr id="23556" name="Rectangle 2"/>
          <p:cNvSpPr>
            <a:spLocks noGrp="1" noChangeArrowheads="1"/>
          </p:cNvSpPr>
          <p:nvPr>
            <p:ph idx="1"/>
          </p:nvPr>
        </p:nvSpPr>
        <p:spPr>
          <a:noFill/>
        </p:spPr>
        <p:txBody>
          <a:bodyPr>
            <a:normAutofit lnSpcReduction="10000"/>
          </a:bodyPr>
          <a:lstStyle/>
          <a:p>
            <a:pPr eaLnBrk="1" hangingPunct="1">
              <a:spcBef>
                <a:spcPct val="50000"/>
              </a:spcBef>
            </a:pPr>
            <a:r>
              <a:rPr lang="en-US" sz="2800" b="1" dirty="0" smtClean="0">
                <a:solidFill>
                  <a:srgbClr val="FF6600"/>
                </a:solidFill>
              </a:rPr>
              <a:t>Executive support systems</a:t>
            </a:r>
          </a:p>
          <a:p>
            <a:pPr lvl="1" eaLnBrk="1" hangingPunct="1">
              <a:spcBef>
                <a:spcPct val="50000"/>
              </a:spcBef>
            </a:pPr>
            <a:r>
              <a:rPr lang="en-US" sz="2400" dirty="0" smtClean="0"/>
              <a:t>Support senior management</a:t>
            </a:r>
          </a:p>
          <a:p>
            <a:pPr lvl="1" eaLnBrk="1" hangingPunct="1"/>
            <a:r>
              <a:rPr lang="en-US" sz="2400" dirty="0" smtClean="0"/>
              <a:t>Address </a:t>
            </a:r>
            <a:r>
              <a:rPr lang="en-US" sz="2400" dirty="0" err="1" smtClean="0"/>
              <a:t>nonroutine</a:t>
            </a:r>
            <a:r>
              <a:rPr lang="en-US" sz="2400" dirty="0" smtClean="0"/>
              <a:t> decisions requiring judgment, evaluation, and insight</a:t>
            </a:r>
          </a:p>
          <a:p>
            <a:pPr lvl="1" eaLnBrk="1" hangingPunct="1"/>
            <a:r>
              <a:rPr lang="en-US" sz="2400" dirty="0" smtClean="0"/>
              <a:t>Incorporate data about external events (e.g. new tax laws or competitors) as well as summarized information from internal MIS and DSS</a:t>
            </a:r>
          </a:p>
          <a:p>
            <a:pPr lvl="1" eaLnBrk="1" hangingPunct="1"/>
            <a:r>
              <a:rPr lang="en-US" sz="2400" dirty="0" smtClean="0"/>
              <a:t>Example: ESS that provides minute-to-minute view of firm’s financial performance as measured by working capital, accounts receivable, accounts payable, cash flow, and inventory</a:t>
            </a:r>
          </a:p>
        </p:txBody>
      </p:sp>
    </p:spTree>
    <p:extLst>
      <p:ext uri="{BB962C8B-B14F-4D97-AF65-F5344CB8AC3E}">
        <p14:creationId xmlns:p14="http://schemas.microsoft.com/office/powerpoint/2010/main" val="339639779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Text Box 4"/>
          <p:cNvSpPr txBox="1">
            <a:spLocks noChangeArrowheads="1"/>
          </p:cNvSpPr>
          <p:nvPr/>
        </p:nvSpPr>
        <p:spPr bwMode="auto">
          <a:xfrm>
            <a:off x="1600200" y="5373216"/>
            <a:ext cx="5943600" cy="1200329"/>
          </a:xfrm>
          <a:prstGeom prst="rect">
            <a:avLst/>
          </a:prstGeom>
          <a:solidFill>
            <a:schemeClr val="bg1">
              <a:lumMod val="95000"/>
            </a:schemeClr>
          </a:solidFill>
          <a:ln>
            <a:solidFill>
              <a:srgbClr val="FF6600"/>
            </a:solidFill>
          </a:ln>
          <a:effectLs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2400" b="1" dirty="0">
                <a:solidFill>
                  <a:srgbClr val="000080"/>
                </a:solidFill>
                <a:latin typeface="+mj-lt"/>
              </a:rPr>
              <a:t>This system pools data from diverse internal and external sources and makes them available to executives in easy-to-use form.</a:t>
            </a:r>
          </a:p>
        </p:txBody>
      </p:sp>
      <p:pic>
        <p:nvPicPr>
          <p:cNvPr id="24581" name="Picture 7" descr="Fig-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412875"/>
            <a:ext cx="5943600"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Model of an Executive Support </a:t>
            </a:r>
            <a:r>
              <a:rPr lang="en-US" dirty="0" smtClean="0"/>
              <a:t>System</a:t>
            </a:r>
            <a:endParaRPr lang="en-IE" dirty="0"/>
          </a:p>
        </p:txBody>
      </p:sp>
    </p:spTree>
    <p:extLst>
      <p:ext uri="{BB962C8B-B14F-4D97-AF65-F5344CB8AC3E}">
        <p14:creationId xmlns:p14="http://schemas.microsoft.com/office/powerpoint/2010/main" val="4047002215"/>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r>
              <a:rPr lang="en-IE" dirty="0" smtClean="0">
                <a:solidFill>
                  <a:srgbClr val="000080"/>
                </a:solidFill>
              </a:rPr>
              <a:t>10 Minutes break!!</a:t>
            </a:r>
            <a:endParaRPr lang="en-IE" dirty="0">
              <a:solidFill>
                <a:srgbClr val="000080"/>
              </a:solidFill>
            </a:endParaRPr>
          </a:p>
        </p:txBody>
      </p:sp>
      <p:sp>
        <p:nvSpPr>
          <p:cNvPr id="4" name="Footer Placeholder 3"/>
          <p:cNvSpPr>
            <a:spLocks noGrp="1"/>
          </p:cNvSpPr>
          <p:nvPr>
            <p:ph type="ftr" sz="quarter" idx="11"/>
          </p:nvPr>
        </p:nvSpPr>
        <p:spPr/>
        <p:txBody>
          <a:bodyPr/>
          <a:lstStyle/>
          <a:p>
            <a:r>
              <a:rPr lang="en-GB" smtClean="0"/>
              <a:t>lisa.murphy@ncirl.ie</a:t>
            </a:r>
            <a:endParaRPr lang="en-GB"/>
          </a:p>
        </p:txBody>
      </p:sp>
      <p:pic>
        <p:nvPicPr>
          <p:cNvPr id="6146" name="Picture 2" descr="http://chosenvessel26.files.wordpress.com/2011/05/take-a-break-from-wor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0" y="2276872"/>
            <a:ext cx="2857500" cy="287655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457200" y="116632"/>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pPr algn="l"/>
            <a:r>
              <a:rPr lang="en-GB" dirty="0" smtClean="0">
                <a:solidFill>
                  <a:srgbClr val="000080"/>
                </a:solidFill>
              </a:rPr>
              <a:t>Break Time</a:t>
            </a:r>
            <a:endParaRPr lang="en-GB" dirty="0">
              <a:solidFill>
                <a:srgbClr val="000080"/>
              </a:solidFill>
            </a:endParaRPr>
          </a:p>
        </p:txBody>
      </p:sp>
    </p:spTree>
    <p:extLst>
      <p:ext uri="{BB962C8B-B14F-4D97-AF65-F5344CB8AC3E}">
        <p14:creationId xmlns:p14="http://schemas.microsoft.com/office/powerpoint/2010/main" val="3719053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00" dirty="0" smtClean="0"/>
              <a:t>Constituency – Who supports who?</a:t>
            </a:r>
            <a:endParaRPr lang="en-IE" sz="3500" dirty="0"/>
          </a:p>
        </p:txBody>
      </p:sp>
      <p:sp>
        <p:nvSpPr>
          <p:cNvPr id="26628" name="Rectangle 2"/>
          <p:cNvSpPr>
            <a:spLocks noGrp="1" noChangeArrowheads="1"/>
          </p:cNvSpPr>
          <p:nvPr>
            <p:ph idx="1"/>
          </p:nvPr>
        </p:nvSpPr>
        <p:spPr>
          <a:noFill/>
        </p:spPr>
        <p:txBody>
          <a:bodyPr>
            <a:normAutofit/>
          </a:bodyPr>
          <a:lstStyle/>
          <a:p>
            <a:pPr eaLnBrk="1" hangingPunct="1">
              <a:spcBef>
                <a:spcPct val="50000"/>
              </a:spcBef>
            </a:pPr>
            <a:r>
              <a:rPr lang="en-US" sz="3000" b="1" dirty="0" smtClean="0"/>
              <a:t>Systems from a constituency perspective</a:t>
            </a:r>
          </a:p>
          <a:p>
            <a:pPr lvl="1" eaLnBrk="1" hangingPunct="1">
              <a:spcBef>
                <a:spcPct val="50000"/>
              </a:spcBef>
            </a:pPr>
            <a:r>
              <a:rPr lang="en-US" sz="3000" b="1" dirty="0" smtClean="0">
                <a:solidFill>
                  <a:srgbClr val="FF6600"/>
                </a:solidFill>
              </a:rPr>
              <a:t>Transaction processing systems: </a:t>
            </a:r>
            <a:r>
              <a:rPr lang="en-US" sz="3000" b="1" dirty="0" smtClean="0"/>
              <a:t>supporting operational level employees</a:t>
            </a:r>
          </a:p>
          <a:p>
            <a:pPr lvl="1" eaLnBrk="1" hangingPunct="1">
              <a:spcBef>
                <a:spcPct val="50000"/>
              </a:spcBef>
            </a:pPr>
            <a:r>
              <a:rPr lang="en-US" sz="3000" b="1" dirty="0" smtClean="0">
                <a:solidFill>
                  <a:srgbClr val="FF6600"/>
                </a:solidFill>
              </a:rPr>
              <a:t>Management information systems and decision-support systems: </a:t>
            </a:r>
            <a:r>
              <a:rPr lang="en-US" sz="3000" b="1" dirty="0" smtClean="0"/>
              <a:t>supporting managers</a:t>
            </a:r>
          </a:p>
          <a:p>
            <a:pPr lvl="1" eaLnBrk="1" hangingPunct="1">
              <a:spcBef>
                <a:spcPct val="50000"/>
              </a:spcBef>
            </a:pPr>
            <a:r>
              <a:rPr lang="en-US" sz="3000" b="1" dirty="0" smtClean="0">
                <a:solidFill>
                  <a:srgbClr val="FF6600"/>
                </a:solidFill>
              </a:rPr>
              <a:t>Executive support systems</a:t>
            </a:r>
            <a:r>
              <a:rPr lang="en-US" sz="3000" b="1" dirty="0" smtClean="0"/>
              <a:t>: supporting executives</a:t>
            </a:r>
          </a:p>
        </p:txBody>
      </p:sp>
    </p:spTree>
    <p:extLst>
      <p:ext uri="{BB962C8B-B14F-4D97-AF65-F5344CB8AC3E}">
        <p14:creationId xmlns:p14="http://schemas.microsoft.com/office/powerpoint/2010/main" val="53751785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00" dirty="0" smtClean="0"/>
              <a:t/>
            </a:r>
            <a:br>
              <a:rPr lang="en-US" sz="3500" dirty="0" smtClean="0"/>
            </a:br>
            <a:r>
              <a:rPr lang="en-US" sz="3500" dirty="0" smtClean="0"/>
              <a:t>Interrelationships </a:t>
            </a:r>
            <a:r>
              <a:rPr lang="en-US" sz="3500" dirty="0"/>
              <a:t>Among Systems</a:t>
            </a:r>
            <a:r>
              <a:rPr lang="en-US" dirty="0"/>
              <a:t/>
            </a:r>
            <a:br>
              <a:rPr lang="en-US" dirty="0"/>
            </a:br>
            <a:endParaRPr lang="en-IE" dirty="0"/>
          </a:p>
        </p:txBody>
      </p:sp>
      <p:sp>
        <p:nvSpPr>
          <p:cNvPr id="27653" name="Rectangle 2"/>
          <p:cNvSpPr>
            <a:spLocks noGrp="1" noChangeArrowheads="1"/>
          </p:cNvSpPr>
          <p:nvPr>
            <p:ph idx="1"/>
          </p:nvPr>
        </p:nvSpPr>
        <p:spPr>
          <a:noFill/>
        </p:spPr>
        <p:txBody>
          <a:bodyPr>
            <a:normAutofit/>
          </a:bodyPr>
          <a:lstStyle/>
          <a:p>
            <a:pPr eaLnBrk="1" hangingPunct="1">
              <a:lnSpc>
                <a:spcPct val="80000"/>
              </a:lnSpc>
              <a:spcBef>
                <a:spcPct val="50000"/>
              </a:spcBef>
            </a:pPr>
            <a:r>
              <a:rPr lang="en-US" sz="2400" b="1" dirty="0" smtClean="0"/>
              <a:t>Relationship of systems </a:t>
            </a:r>
            <a:br>
              <a:rPr lang="en-US" sz="2400" b="1" dirty="0" smtClean="0"/>
            </a:br>
            <a:r>
              <a:rPr lang="en-US" sz="2400" b="1" dirty="0" smtClean="0"/>
              <a:t>to one another</a:t>
            </a:r>
          </a:p>
          <a:p>
            <a:pPr lvl="1" eaLnBrk="1" hangingPunct="1">
              <a:lnSpc>
                <a:spcPct val="80000"/>
              </a:lnSpc>
              <a:spcBef>
                <a:spcPct val="50000"/>
              </a:spcBef>
            </a:pPr>
            <a:r>
              <a:rPr lang="en-US" sz="2400" b="1" dirty="0" smtClean="0">
                <a:solidFill>
                  <a:srgbClr val="FF6600"/>
                </a:solidFill>
              </a:rPr>
              <a:t>TPS: </a:t>
            </a:r>
          </a:p>
          <a:p>
            <a:pPr lvl="2" eaLnBrk="1" hangingPunct="1">
              <a:lnSpc>
                <a:spcPct val="80000"/>
              </a:lnSpc>
              <a:spcBef>
                <a:spcPct val="50000"/>
              </a:spcBef>
            </a:pPr>
            <a:r>
              <a:rPr lang="en-US" dirty="0" smtClean="0"/>
              <a:t>Major source of data for </a:t>
            </a:r>
            <a:br>
              <a:rPr lang="en-US" dirty="0" smtClean="0"/>
            </a:br>
            <a:r>
              <a:rPr lang="en-US" dirty="0" smtClean="0"/>
              <a:t>other systems</a:t>
            </a:r>
          </a:p>
          <a:p>
            <a:pPr lvl="1" eaLnBrk="1" hangingPunct="1">
              <a:lnSpc>
                <a:spcPct val="80000"/>
              </a:lnSpc>
              <a:spcBef>
                <a:spcPct val="50000"/>
              </a:spcBef>
            </a:pPr>
            <a:r>
              <a:rPr lang="en-US" sz="2400" b="1" dirty="0" smtClean="0">
                <a:solidFill>
                  <a:srgbClr val="FF6600"/>
                </a:solidFill>
              </a:rPr>
              <a:t>ESS: </a:t>
            </a:r>
          </a:p>
          <a:p>
            <a:pPr lvl="2" eaLnBrk="1" hangingPunct="1">
              <a:lnSpc>
                <a:spcPct val="80000"/>
              </a:lnSpc>
              <a:spcBef>
                <a:spcPct val="50000"/>
              </a:spcBef>
            </a:pPr>
            <a:r>
              <a:rPr lang="en-US" dirty="0" smtClean="0"/>
              <a:t>Recipient of  data from </a:t>
            </a:r>
            <a:br>
              <a:rPr lang="en-US" dirty="0" smtClean="0"/>
            </a:br>
            <a:r>
              <a:rPr lang="en-US" dirty="0" smtClean="0"/>
              <a:t>lower-level systems</a:t>
            </a:r>
          </a:p>
          <a:p>
            <a:pPr lvl="1" eaLnBrk="1" hangingPunct="1">
              <a:lnSpc>
                <a:spcPct val="80000"/>
              </a:lnSpc>
              <a:spcBef>
                <a:spcPct val="50000"/>
              </a:spcBef>
            </a:pPr>
            <a:r>
              <a:rPr lang="en-US" sz="2400" dirty="0" smtClean="0"/>
              <a:t>Data may be exchanged between systems</a:t>
            </a:r>
          </a:p>
          <a:p>
            <a:pPr lvl="1" eaLnBrk="1" hangingPunct="1">
              <a:lnSpc>
                <a:spcPct val="80000"/>
              </a:lnSpc>
              <a:spcBef>
                <a:spcPct val="50000"/>
              </a:spcBef>
            </a:pPr>
            <a:r>
              <a:rPr lang="en-US" sz="2400" dirty="0" smtClean="0"/>
              <a:t>In reality, most businesses’ systems only loosely integrated</a:t>
            </a:r>
          </a:p>
        </p:txBody>
      </p:sp>
      <p:pic>
        <p:nvPicPr>
          <p:cNvPr id="27652" name="Picture 6" descr="fig0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32040" y="1600200"/>
            <a:ext cx="3974968" cy="272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3782262"/>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971600" y="4725144"/>
            <a:ext cx="4968552" cy="512937"/>
          </a:xfrm>
          <a:prstGeom prst="roundRect">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Rounded Rectangle 11"/>
          <p:cNvSpPr/>
          <p:nvPr/>
        </p:nvSpPr>
        <p:spPr>
          <a:xfrm>
            <a:off x="971600" y="5246455"/>
            <a:ext cx="6192688" cy="512937"/>
          </a:xfrm>
          <a:prstGeom prst="roundRect">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Rounded Rectangle 12"/>
          <p:cNvSpPr/>
          <p:nvPr/>
        </p:nvSpPr>
        <p:spPr>
          <a:xfrm>
            <a:off x="971600" y="5733256"/>
            <a:ext cx="4968552" cy="512937"/>
          </a:xfrm>
          <a:prstGeom prst="roundRect">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Rounded Rectangle 4"/>
          <p:cNvSpPr/>
          <p:nvPr/>
        </p:nvSpPr>
        <p:spPr>
          <a:xfrm>
            <a:off x="971600" y="4212207"/>
            <a:ext cx="3312368" cy="512937"/>
          </a:xfrm>
          <a:prstGeom prst="roundRect">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p:cNvSpPr>
            <a:spLocks noGrp="1"/>
          </p:cNvSpPr>
          <p:nvPr>
            <p:ph type="title"/>
          </p:nvPr>
        </p:nvSpPr>
        <p:spPr/>
        <p:txBody>
          <a:bodyPr/>
          <a:lstStyle/>
          <a:p>
            <a:r>
              <a:rPr lang="en-US" dirty="0" smtClean="0"/>
              <a:t/>
            </a:r>
            <a:br>
              <a:rPr lang="en-US" dirty="0" smtClean="0"/>
            </a:br>
            <a:r>
              <a:rPr lang="en-US" dirty="0" smtClean="0"/>
              <a:t>Systems </a:t>
            </a:r>
            <a:r>
              <a:rPr lang="en-US" dirty="0"/>
              <a:t>t</a:t>
            </a:r>
            <a:r>
              <a:rPr lang="en-US" dirty="0" smtClean="0"/>
              <a:t>hat </a:t>
            </a:r>
            <a:r>
              <a:rPr lang="en-US" dirty="0"/>
              <a:t>Span the Enterprise</a:t>
            </a:r>
            <a:br>
              <a:rPr lang="en-US" dirty="0"/>
            </a:br>
            <a:endParaRPr lang="en-IE" dirty="0"/>
          </a:p>
        </p:txBody>
      </p:sp>
      <p:sp>
        <p:nvSpPr>
          <p:cNvPr id="4" name="Content Placeholder 3"/>
          <p:cNvSpPr>
            <a:spLocks noGrp="1"/>
          </p:cNvSpPr>
          <p:nvPr>
            <p:ph idx="1"/>
          </p:nvPr>
        </p:nvSpPr>
        <p:spPr/>
        <p:txBody>
          <a:bodyPr>
            <a:noAutofit/>
          </a:bodyPr>
          <a:lstStyle/>
          <a:p>
            <a:pPr marL="0" indent="0">
              <a:buNone/>
              <a:defRPr/>
            </a:pPr>
            <a:r>
              <a:rPr lang="en-US" sz="2400" b="1" dirty="0">
                <a:solidFill>
                  <a:srgbClr val="FF6600"/>
                </a:solidFill>
                <a:latin typeface="+mj-lt"/>
                <a:cs typeface="Times New Roman" pitchFamily="18" charset="0"/>
              </a:rPr>
              <a:t>Enterprise applications</a:t>
            </a:r>
          </a:p>
          <a:p>
            <a:pPr marL="358775" lvl="1" indent="-277813">
              <a:spcAft>
                <a:spcPct val="25000"/>
              </a:spcAft>
              <a:buFontTx/>
              <a:buChar char="•"/>
              <a:defRPr/>
            </a:pPr>
            <a:r>
              <a:rPr lang="en-US" sz="2400" dirty="0">
                <a:latin typeface="+mj-lt"/>
                <a:cs typeface="Times New Roman" pitchFamily="18" charset="0"/>
              </a:rPr>
              <a:t>Span functional areas</a:t>
            </a:r>
          </a:p>
          <a:p>
            <a:pPr marL="358775" lvl="1" indent="-277813">
              <a:spcAft>
                <a:spcPct val="25000"/>
              </a:spcAft>
              <a:buFontTx/>
              <a:buChar char="•"/>
              <a:defRPr/>
            </a:pPr>
            <a:r>
              <a:rPr lang="en-US" sz="2400" dirty="0">
                <a:latin typeface="+mj-lt"/>
                <a:cs typeface="Times New Roman" pitchFamily="18" charset="0"/>
              </a:rPr>
              <a:t>Execute business processes across firm</a:t>
            </a:r>
          </a:p>
          <a:p>
            <a:pPr marL="358775" lvl="1" indent="-277813">
              <a:spcAft>
                <a:spcPct val="25000"/>
              </a:spcAft>
              <a:buFontTx/>
              <a:buChar char="•"/>
              <a:defRPr/>
            </a:pPr>
            <a:r>
              <a:rPr lang="en-US" sz="2400" dirty="0">
                <a:latin typeface="+mj-lt"/>
                <a:cs typeface="Times New Roman" pitchFamily="18" charset="0"/>
              </a:rPr>
              <a:t>Include all levels of management</a:t>
            </a:r>
          </a:p>
          <a:p>
            <a:pPr marL="358775" lvl="1" indent="-277813">
              <a:spcAft>
                <a:spcPct val="25000"/>
              </a:spcAft>
              <a:buFontTx/>
              <a:buChar char="•"/>
              <a:defRPr/>
            </a:pPr>
            <a:r>
              <a:rPr lang="en-US" sz="2400" b="1" dirty="0">
                <a:solidFill>
                  <a:srgbClr val="00B050"/>
                </a:solidFill>
                <a:latin typeface="+mj-lt"/>
                <a:cs typeface="Times New Roman" pitchFamily="18" charset="0"/>
              </a:rPr>
              <a:t>Four major applications:</a:t>
            </a:r>
          </a:p>
          <a:p>
            <a:pPr marL="995362" lvl="2" indent="-457200">
              <a:lnSpc>
                <a:spcPct val="120000"/>
              </a:lnSpc>
              <a:buFont typeface="+mj-lt"/>
              <a:buAutoNum type="arabicPeriod"/>
              <a:defRPr/>
            </a:pPr>
            <a:r>
              <a:rPr lang="en-US" dirty="0">
                <a:latin typeface="+mj-lt"/>
                <a:cs typeface="Times New Roman" pitchFamily="18" charset="0"/>
              </a:rPr>
              <a:t>Enterprise systems</a:t>
            </a:r>
          </a:p>
          <a:p>
            <a:pPr marL="995362" lvl="2" indent="-457200">
              <a:lnSpc>
                <a:spcPct val="120000"/>
              </a:lnSpc>
              <a:buFont typeface="+mj-lt"/>
              <a:buAutoNum type="arabicPeriod"/>
              <a:defRPr/>
            </a:pPr>
            <a:r>
              <a:rPr lang="en-US" dirty="0">
                <a:latin typeface="+mj-lt"/>
                <a:cs typeface="Times New Roman" pitchFamily="18" charset="0"/>
              </a:rPr>
              <a:t>Supply chain management systems</a:t>
            </a:r>
          </a:p>
          <a:p>
            <a:pPr marL="995362" lvl="2" indent="-457200">
              <a:lnSpc>
                <a:spcPct val="120000"/>
              </a:lnSpc>
              <a:buFont typeface="+mj-lt"/>
              <a:buAutoNum type="arabicPeriod"/>
              <a:defRPr/>
            </a:pPr>
            <a:r>
              <a:rPr lang="en-US" dirty="0">
                <a:latin typeface="+mj-lt"/>
                <a:cs typeface="Times New Roman" pitchFamily="18" charset="0"/>
              </a:rPr>
              <a:t>Customer relationship management systems</a:t>
            </a:r>
          </a:p>
          <a:p>
            <a:pPr marL="995362" lvl="2" indent="-457200">
              <a:lnSpc>
                <a:spcPct val="120000"/>
              </a:lnSpc>
              <a:buFont typeface="+mj-lt"/>
              <a:buAutoNum type="arabicPeriod"/>
              <a:defRPr/>
            </a:pPr>
            <a:r>
              <a:rPr lang="en-US" dirty="0">
                <a:latin typeface="+mj-lt"/>
                <a:cs typeface="Times New Roman" pitchFamily="18" charset="0"/>
              </a:rPr>
              <a:t>Knowledge management systems</a:t>
            </a:r>
          </a:p>
          <a:p>
            <a:pPr>
              <a:spcBef>
                <a:spcPct val="50000"/>
              </a:spcBef>
              <a:buFontTx/>
              <a:buChar char="•"/>
              <a:defRPr/>
            </a:pPr>
            <a:endParaRPr lang="en-US" sz="2400" dirty="0">
              <a:effectLst>
                <a:outerShdw blurRad="38100" dist="38100" dir="2700000" algn="tl">
                  <a:srgbClr val="C0C0C0"/>
                </a:outerShdw>
              </a:effectLst>
              <a:latin typeface="+mj-lt"/>
              <a:cs typeface="Times New Roman" pitchFamily="18" charset="0"/>
            </a:endParaRPr>
          </a:p>
          <a:p>
            <a:endParaRPr lang="en-IE" sz="2400" dirty="0">
              <a:latin typeface="+mj-lt"/>
            </a:endParaRPr>
          </a:p>
        </p:txBody>
      </p:sp>
      <p:pic>
        <p:nvPicPr>
          <p:cNvPr id="9" name="Picture 7" descr="Fig-2-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8184" y="2420888"/>
            <a:ext cx="2278557" cy="2241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5826557"/>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6923112" cy="1143000"/>
          </a:xfrm>
        </p:spPr>
        <p:txBody>
          <a:bodyPr/>
          <a:lstStyle/>
          <a:p>
            <a:r>
              <a:rPr lang="en-US" sz="3500" dirty="0" smtClean="0"/>
              <a:t/>
            </a:r>
            <a:br>
              <a:rPr lang="en-US" sz="3500" dirty="0" smtClean="0"/>
            </a:br>
            <a:r>
              <a:rPr lang="en-US" sz="3500" dirty="0" smtClean="0"/>
              <a:t>1. What </a:t>
            </a:r>
            <a:r>
              <a:rPr lang="en-US" sz="3500" dirty="0"/>
              <a:t>does an Enterprise System do?</a:t>
            </a:r>
            <a:br>
              <a:rPr lang="en-US" sz="3500" dirty="0"/>
            </a:br>
            <a:endParaRPr lang="en-IE" sz="3500" dirty="0"/>
          </a:p>
        </p:txBody>
      </p:sp>
      <p:sp>
        <p:nvSpPr>
          <p:cNvPr id="4" name="Content Placeholder 3"/>
          <p:cNvSpPr>
            <a:spLocks noGrp="1"/>
          </p:cNvSpPr>
          <p:nvPr>
            <p:ph idx="1"/>
          </p:nvPr>
        </p:nvSpPr>
        <p:spPr/>
        <p:txBody>
          <a:bodyPr>
            <a:normAutofit fontScale="92500" lnSpcReduction="10000"/>
          </a:bodyPr>
          <a:lstStyle/>
          <a:p>
            <a:pPr marL="0" indent="0">
              <a:buNone/>
            </a:pPr>
            <a:r>
              <a:rPr lang="en-US" sz="2600" b="1" dirty="0">
                <a:solidFill>
                  <a:srgbClr val="FF6600"/>
                </a:solidFill>
                <a:cs typeface="Times New Roman" panose="02020603050405020304" pitchFamily="18" charset="0"/>
              </a:rPr>
              <a:t>Enterprise systems</a:t>
            </a:r>
          </a:p>
          <a:p>
            <a:pPr marL="358775" lvl="1" indent="-277813">
              <a:buFontTx/>
              <a:buChar char="•"/>
            </a:pPr>
            <a:r>
              <a:rPr lang="en-US" sz="2600" dirty="0"/>
              <a:t>Collects data from different firm </a:t>
            </a:r>
            <a:br>
              <a:rPr lang="en-US" sz="2600" dirty="0"/>
            </a:br>
            <a:r>
              <a:rPr lang="en-US" sz="2600" dirty="0"/>
              <a:t>functions and stores  data in single </a:t>
            </a:r>
            <a:br>
              <a:rPr lang="en-US" sz="2600" dirty="0"/>
            </a:br>
            <a:r>
              <a:rPr lang="en-US" sz="2600" dirty="0"/>
              <a:t>central data repository</a:t>
            </a:r>
          </a:p>
          <a:p>
            <a:pPr marL="358775" lvl="1" indent="-277813">
              <a:buFontTx/>
              <a:buChar char="•"/>
            </a:pPr>
            <a:r>
              <a:rPr lang="en-US" sz="2600" dirty="0"/>
              <a:t>Resolves problem of fragmented, redundant data sets and systems</a:t>
            </a:r>
          </a:p>
          <a:p>
            <a:pPr marL="358775" lvl="1" indent="-277813">
              <a:buFontTx/>
              <a:buChar char="•"/>
            </a:pPr>
            <a:r>
              <a:rPr lang="en-US" sz="2600" b="1" dirty="0"/>
              <a:t>Enables: </a:t>
            </a:r>
          </a:p>
          <a:p>
            <a:pPr marL="719138" lvl="2" indent="-277813">
              <a:buFont typeface="Calibri" panose="020F0502020204030204" pitchFamily="34" charset="0"/>
              <a:buChar char="–"/>
            </a:pPr>
            <a:r>
              <a:rPr lang="en-US" sz="2600" dirty="0"/>
              <a:t>Coordination of daily activities</a:t>
            </a:r>
          </a:p>
          <a:p>
            <a:pPr marL="719138" lvl="2" indent="-277813">
              <a:buFont typeface="Calibri" panose="020F0502020204030204" pitchFamily="34" charset="0"/>
              <a:buChar char="–"/>
            </a:pPr>
            <a:r>
              <a:rPr lang="en-US" sz="2600" dirty="0"/>
              <a:t>Efficient response to customer orders (production, inventory)</a:t>
            </a:r>
          </a:p>
          <a:p>
            <a:pPr marL="719138" lvl="2" indent="-277813">
              <a:buFont typeface="Calibri" panose="020F0502020204030204" pitchFamily="34" charset="0"/>
              <a:buChar char="–"/>
            </a:pPr>
            <a:r>
              <a:rPr lang="en-US" sz="2600" dirty="0"/>
              <a:t>Provide valuable information for improving management decision making</a:t>
            </a:r>
          </a:p>
          <a:p>
            <a:endParaRPr lang="en-IE" dirty="0"/>
          </a:p>
        </p:txBody>
      </p:sp>
      <p:pic>
        <p:nvPicPr>
          <p:cNvPr id="30726" name="Picture 6" descr="Fig-2-1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4288" y="1412776"/>
            <a:ext cx="1729681" cy="170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895382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Learning Objectives</a:t>
            </a:r>
            <a:endParaRPr lang="en-US" dirty="0"/>
          </a:p>
        </p:txBody>
      </p:sp>
      <p:sp>
        <p:nvSpPr>
          <p:cNvPr id="3" name="Content Placeholder 2"/>
          <p:cNvSpPr>
            <a:spLocks noGrp="1"/>
          </p:cNvSpPr>
          <p:nvPr>
            <p:ph idx="1"/>
          </p:nvPr>
        </p:nvSpPr>
        <p:spPr/>
        <p:txBody>
          <a:bodyPr>
            <a:noAutofit/>
          </a:bodyPr>
          <a:lstStyle/>
          <a:p>
            <a:pPr marL="0" indent="0">
              <a:buNone/>
            </a:pPr>
            <a:r>
              <a:rPr lang="en-GB" sz="2200" b="1" dirty="0" smtClean="0">
                <a:solidFill>
                  <a:srgbClr val="FF6600"/>
                </a:solidFill>
                <a:latin typeface="+mj-lt"/>
              </a:rPr>
              <a:t>To gain an understanding of the following:</a:t>
            </a:r>
          </a:p>
          <a:p>
            <a:pPr marL="441325" lvl="1" indent="-360363">
              <a:buFontTx/>
              <a:buChar char="•"/>
            </a:pPr>
            <a:r>
              <a:rPr lang="en-US" sz="2200" dirty="0">
                <a:latin typeface="+mj-lt"/>
                <a:cs typeface="Arial" panose="020B0604020202020204" pitchFamily="34" charset="0"/>
              </a:rPr>
              <a:t>D</a:t>
            </a:r>
            <a:r>
              <a:rPr lang="en-US" sz="2200" dirty="0">
                <a:latin typeface="+mj-lt"/>
              </a:rPr>
              <a:t>efine and describe business processes and their relationship to information systems</a:t>
            </a:r>
          </a:p>
          <a:p>
            <a:pPr marL="441325" lvl="1" indent="-360363">
              <a:buFontTx/>
              <a:buChar char="•"/>
            </a:pPr>
            <a:r>
              <a:rPr lang="en-US" sz="2200" dirty="0">
                <a:latin typeface="+mj-lt"/>
              </a:rPr>
              <a:t>Evaluate the role played by systems serving the various levels of management in a business and their relationship to each other</a:t>
            </a:r>
          </a:p>
          <a:p>
            <a:pPr marL="441325" lvl="1" indent="-360363">
              <a:buFontTx/>
              <a:buChar char="•"/>
            </a:pPr>
            <a:r>
              <a:rPr lang="en-US" sz="2200" dirty="0">
                <a:latin typeface="+mj-lt"/>
              </a:rPr>
              <a:t>Explain how enterprise applications, collaboration and communication systems, and intranets improve organizational performance</a:t>
            </a:r>
          </a:p>
          <a:p>
            <a:pPr marL="441325" lvl="1" indent="-360363">
              <a:buFontTx/>
              <a:buChar char="•"/>
            </a:pPr>
            <a:r>
              <a:rPr lang="en-US" sz="2200" dirty="0">
                <a:latin typeface="+mj-lt"/>
              </a:rPr>
              <a:t>Explain the difference between e-business, e-commerce, and e-government</a:t>
            </a:r>
          </a:p>
          <a:p>
            <a:pPr marL="441325" lvl="1" indent="-360363">
              <a:buFontTx/>
              <a:buChar char="•"/>
            </a:pPr>
            <a:r>
              <a:rPr lang="en-US" sz="2200" dirty="0">
                <a:latin typeface="+mj-lt"/>
              </a:rPr>
              <a:t>Assess the role of the information systems function in a business</a:t>
            </a:r>
            <a:endParaRPr lang="en-US" sz="2200" dirty="0">
              <a:latin typeface="+mj-lt"/>
              <a:cs typeface="Arial" panose="020B0604020202020204" pitchFamily="34" charset="0"/>
            </a:endParaRPr>
          </a:p>
          <a:p>
            <a:pPr marL="0" indent="0">
              <a:buNone/>
            </a:pPr>
            <a:endParaRPr lang="en-GB" sz="2200" dirty="0" smtClean="0">
              <a:solidFill>
                <a:srgbClr val="FF6600"/>
              </a:solidFill>
              <a:latin typeface="+mj-lt"/>
            </a:endParaRPr>
          </a:p>
        </p:txBody>
      </p:sp>
      <p:pic>
        <p:nvPicPr>
          <p:cNvPr id="4102" name="Picture 6" descr="http://kasperspiro.files.wordpress.com/2011/09/objective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7502" y="5517232"/>
            <a:ext cx="1798476" cy="1198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881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Text Box 4"/>
          <p:cNvSpPr txBox="1">
            <a:spLocks noChangeArrowheads="1"/>
          </p:cNvSpPr>
          <p:nvPr/>
        </p:nvSpPr>
        <p:spPr bwMode="auto">
          <a:xfrm>
            <a:off x="1187450" y="5013325"/>
            <a:ext cx="7272338" cy="1631216"/>
          </a:xfrm>
          <a:prstGeom prst="rect">
            <a:avLst/>
          </a:prstGeom>
          <a:solidFill>
            <a:srgbClr val="B3E2FF"/>
          </a:solidFill>
          <a:ln>
            <a:solidFill>
              <a:srgbClr val="FF6600"/>
            </a:solidFill>
          </a:ln>
          <a:effectLs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30000"/>
              </a:spcBef>
            </a:pPr>
            <a:r>
              <a:rPr lang="en-US" sz="2000" b="1" dirty="0">
                <a:solidFill>
                  <a:srgbClr val="000080"/>
                </a:solidFill>
                <a:latin typeface="+mj-lt"/>
              </a:rPr>
              <a:t>Enterprise systems integrate the key business processes of an entire firm into a single software system that enables information to flow seamlessly throughout the organization. These systems focus primarily on internal processes but may include transactions with customers and vendors.</a:t>
            </a:r>
          </a:p>
        </p:txBody>
      </p:sp>
      <p:pic>
        <p:nvPicPr>
          <p:cNvPr id="31749" name="Picture 7" descr="Fig-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475160"/>
            <a:ext cx="6218238" cy="33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Enterprise </a:t>
            </a:r>
            <a:r>
              <a:rPr lang="en-US" dirty="0" smtClean="0"/>
              <a:t>Systems</a:t>
            </a:r>
            <a:endParaRPr lang="en-IE" dirty="0"/>
          </a:p>
        </p:txBody>
      </p:sp>
    </p:spTree>
    <p:extLst>
      <p:ext uri="{BB962C8B-B14F-4D97-AF65-F5344CB8AC3E}">
        <p14:creationId xmlns:p14="http://schemas.microsoft.com/office/powerpoint/2010/main" val="89434210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a:r>
            <a:br>
              <a:rPr lang="en-US" dirty="0" smtClean="0"/>
            </a:br>
            <a:r>
              <a:rPr lang="en-US" dirty="0" smtClean="0"/>
              <a:t>2. Supply </a:t>
            </a:r>
            <a:r>
              <a:rPr lang="en-US" dirty="0"/>
              <a:t>Chain Management</a:t>
            </a:r>
            <a:br>
              <a:rPr lang="en-US" dirty="0"/>
            </a:br>
            <a:endParaRPr lang="en-IE" dirty="0"/>
          </a:p>
        </p:txBody>
      </p:sp>
      <p:sp>
        <p:nvSpPr>
          <p:cNvPr id="5" name="Content Placeholder 4"/>
          <p:cNvSpPr>
            <a:spLocks noGrp="1"/>
          </p:cNvSpPr>
          <p:nvPr>
            <p:ph idx="1"/>
          </p:nvPr>
        </p:nvSpPr>
        <p:spPr/>
        <p:txBody>
          <a:bodyPr>
            <a:noAutofit/>
          </a:bodyPr>
          <a:lstStyle/>
          <a:p>
            <a:pPr marL="0" indent="0">
              <a:lnSpc>
                <a:spcPct val="120000"/>
              </a:lnSpc>
              <a:buNone/>
            </a:pPr>
            <a:r>
              <a:rPr lang="en-US" sz="2200" b="1" dirty="0">
                <a:cs typeface="Times New Roman" panose="02020603050405020304" pitchFamily="18" charset="0"/>
              </a:rPr>
              <a:t>Supply chain management systems</a:t>
            </a:r>
          </a:p>
          <a:p>
            <a:pPr marL="358775" lvl="1" indent="-277813">
              <a:lnSpc>
                <a:spcPct val="120000"/>
              </a:lnSpc>
              <a:buFontTx/>
              <a:buChar char="•"/>
            </a:pPr>
            <a:r>
              <a:rPr lang="en-US" sz="2200" dirty="0">
                <a:cs typeface="Times New Roman" panose="02020603050405020304" pitchFamily="18" charset="0"/>
              </a:rPr>
              <a:t>Manage firm’s relationships </a:t>
            </a:r>
            <a:br>
              <a:rPr lang="en-US" sz="2200" dirty="0">
                <a:cs typeface="Times New Roman" panose="02020603050405020304" pitchFamily="18" charset="0"/>
              </a:rPr>
            </a:br>
            <a:r>
              <a:rPr lang="en-US" sz="2200" dirty="0">
                <a:cs typeface="Times New Roman" panose="02020603050405020304" pitchFamily="18" charset="0"/>
              </a:rPr>
              <a:t>with suppliers</a:t>
            </a:r>
          </a:p>
          <a:p>
            <a:pPr marL="358775" lvl="1" indent="-277813">
              <a:lnSpc>
                <a:spcPct val="120000"/>
              </a:lnSpc>
              <a:buFontTx/>
              <a:buChar char="•"/>
            </a:pPr>
            <a:r>
              <a:rPr lang="en-US" sz="2200" dirty="0">
                <a:cs typeface="Times New Roman" panose="02020603050405020304" pitchFamily="18" charset="0"/>
              </a:rPr>
              <a:t>Share information about</a:t>
            </a:r>
          </a:p>
          <a:p>
            <a:pPr marL="719138" lvl="2" indent="-277813">
              <a:lnSpc>
                <a:spcPct val="120000"/>
              </a:lnSpc>
              <a:buFont typeface="Calibri" panose="020F0502020204030204" pitchFamily="34" charset="0"/>
              <a:buChar char="–"/>
            </a:pPr>
            <a:r>
              <a:rPr lang="en-US" sz="2200" dirty="0">
                <a:cs typeface="Times New Roman" panose="02020603050405020304" pitchFamily="18" charset="0"/>
              </a:rPr>
              <a:t>Orders, production</a:t>
            </a:r>
          </a:p>
          <a:p>
            <a:pPr marL="719138" lvl="2" indent="-277813">
              <a:lnSpc>
                <a:spcPct val="120000"/>
              </a:lnSpc>
              <a:buFont typeface="Calibri" panose="020F0502020204030204" pitchFamily="34" charset="0"/>
              <a:buChar char="–"/>
            </a:pPr>
            <a:r>
              <a:rPr lang="en-US" sz="2200" dirty="0">
                <a:cs typeface="Times New Roman" panose="02020603050405020304" pitchFamily="18" charset="0"/>
              </a:rPr>
              <a:t>Inventory levels</a:t>
            </a:r>
          </a:p>
          <a:p>
            <a:pPr marL="719138" lvl="2" indent="-277813">
              <a:lnSpc>
                <a:spcPct val="120000"/>
              </a:lnSpc>
              <a:buFont typeface="Calibri" panose="020F0502020204030204" pitchFamily="34" charset="0"/>
              <a:buChar char="–"/>
            </a:pPr>
            <a:r>
              <a:rPr lang="en-US" sz="2200" dirty="0">
                <a:cs typeface="Times New Roman" panose="02020603050405020304" pitchFamily="18" charset="0"/>
              </a:rPr>
              <a:t>Delivery of products </a:t>
            </a:r>
          </a:p>
          <a:p>
            <a:pPr marL="719138" lvl="2" indent="-277813">
              <a:lnSpc>
                <a:spcPct val="120000"/>
              </a:lnSpc>
              <a:buFont typeface="Calibri" panose="020F0502020204030204" pitchFamily="34" charset="0"/>
              <a:buChar char="–"/>
            </a:pPr>
            <a:r>
              <a:rPr lang="en-US" sz="2200" dirty="0">
                <a:cs typeface="Times New Roman" panose="02020603050405020304" pitchFamily="18" charset="0"/>
              </a:rPr>
              <a:t>Services</a:t>
            </a:r>
          </a:p>
          <a:p>
            <a:pPr marL="358775" lvl="1" indent="-277813">
              <a:lnSpc>
                <a:spcPct val="120000"/>
              </a:lnSpc>
              <a:buFontTx/>
              <a:buChar char="•"/>
            </a:pPr>
            <a:r>
              <a:rPr lang="en-US" sz="2200" dirty="0">
                <a:cs typeface="Times New Roman" panose="02020603050405020304" pitchFamily="18" charset="0"/>
              </a:rPr>
              <a:t>Goal: Right amount of products to </a:t>
            </a:r>
            <a:br>
              <a:rPr lang="en-US" sz="2200" dirty="0">
                <a:cs typeface="Times New Roman" panose="02020603050405020304" pitchFamily="18" charset="0"/>
              </a:rPr>
            </a:br>
            <a:r>
              <a:rPr lang="en-US" sz="2200" dirty="0">
                <a:cs typeface="Times New Roman" panose="02020603050405020304" pitchFamily="18" charset="0"/>
              </a:rPr>
              <a:t>destination with least amount of </a:t>
            </a:r>
            <a:br>
              <a:rPr lang="en-US" sz="2200" dirty="0">
                <a:cs typeface="Times New Roman" panose="02020603050405020304" pitchFamily="18" charset="0"/>
              </a:rPr>
            </a:br>
            <a:r>
              <a:rPr lang="en-US" sz="2200" dirty="0">
                <a:cs typeface="Times New Roman" panose="02020603050405020304" pitchFamily="18" charset="0"/>
              </a:rPr>
              <a:t>time and lowest </a:t>
            </a:r>
            <a:r>
              <a:rPr lang="en-US" sz="2200" dirty="0" smtClean="0">
                <a:cs typeface="Times New Roman" panose="02020603050405020304" pitchFamily="18" charset="0"/>
              </a:rPr>
              <a:t>cost</a:t>
            </a:r>
            <a:endParaRPr lang="en-IE" sz="2200" dirty="0"/>
          </a:p>
        </p:txBody>
      </p:sp>
      <p:pic>
        <p:nvPicPr>
          <p:cNvPr id="12" name="Picture 2" descr="http://www.dlinkgreen.com/DlinkGreen_Global/Upload/7-Life%20Cycle%281%29.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741" t="2476" r="762" b="15057"/>
          <a:stretch/>
        </p:blipFill>
        <p:spPr bwMode="auto">
          <a:xfrm>
            <a:off x="4499992" y="1916832"/>
            <a:ext cx="4320480" cy="2569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188084"/>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Text Box 4"/>
          <p:cNvSpPr txBox="1">
            <a:spLocks noChangeArrowheads="1"/>
          </p:cNvSpPr>
          <p:nvPr/>
        </p:nvSpPr>
        <p:spPr bwMode="auto">
          <a:xfrm>
            <a:off x="874713" y="5085184"/>
            <a:ext cx="7416800" cy="1323439"/>
          </a:xfrm>
          <a:prstGeom prst="rect">
            <a:avLst/>
          </a:prstGeom>
          <a:solidFill>
            <a:srgbClr val="B3E2FF"/>
          </a:solidFill>
          <a:ln>
            <a:solidFill>
              <a:srgbClr val="FF6600"/>
            </a:solidFill>
          </a:ln>
          <a:effectLs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000" b="1" dirty="0">
                <a:solidFill>
                  <a:srgbClr val="000080"/>
                </a:solidFill>
                <a:latin typeface="+mj-lt"/>
              </a:rPr>
              <a:t>Customer orders, shipping notifications, optimized shipping plans, and other supply chain information flow among Haworth’s Warehouse Management System (WMS), Transportation Management System (TMS), and its back-end corporate systems.</a:t>
            </a:r>
          </a:p>
        </p:txBody>
      </p:sp>
      <p:pic>
        <p:nvPicPr>
          <p:cNvPr id="3379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484313"/>
            <a:ext cx="8229600" cy="311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6632"/>
            <a:ext cx="7139136" cy="1143000"/>
          </a:xfrm>
        </p:spPr>
        <p:txBody>
          <a:bodyPr/>
          <a:lstStyle/>
          <a:p>
            <a:r>
              <a:rPr lang="en-US" sz="3500" dirty="0">
                <a:cs typeface="Times New Roman" panose="02020603050405020304" pitchFamily="18" charset="0"/>
              </a:rPr>
              <a:t>Example of a Supply Chain </a:t>
            </a:r>
            <a:r>
              <a:rPr lang="en-US" sz="3500" dirty="0" smtClean="0">
                <a:cs typeface="Times New Roman" panose="02020603050405020304" pitchFamily="18" charset="0"/>
              </a:rPr>
              <a:t>Management</a:t>
            </a:r>
            <a:endParaRPr lang="en-IE" sz="3500" dirty="0"/>
          </a:p>
        </p:txBody>
      </p:sp>
    </p:spTree>
    <p:extLst>
      <p:ext uri="{BB962C8B-B14F-4D97-AF65-F5344CB8AC3E}">
        <p14:creationId xmlns:p14="http://schemas.microsoft.com/office/powerpoint/2010/main" val="300078789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7283152" cy="1143000"/>
          </a:xfrm>
        </p:spPr>
        <p:txBody>
          <a:bodyPr/>
          <a:lstStyle/>
          <a:p>
            <a:r>
              <a:rPr lang="en-US" sz="3500" dirty="0" smtClean="0"/>
              <a:t>3. Customer </a:t>
            </a:r>
            <a:r>
              <a:rPr lang="en-US" sz="3500" dirty="0"/>
              <a:t>relationship management </a:t>
            </a:r>
            <a:r>
              <a:rPr lang="en-US" sz="3500" dirty="0" smtClean="0"/>
              <a:t>systems</a:t>
            </a:r>
            <a:endParaRPr lang="en-IE" sz="3500" dirty="0"/>
          </a:p>
        </p:txBody>
      </p:sp>
      <p:sp>
        <p:nvSpPr>
          <p:cNvPr id="5" name="Content Placeholder 4"/>
          <p:cNvSpPr>
            <a:spLocks noGrp="1"/>
          </p:cNvSpPr>
          <p:nvPr>
            <p:ph idx="1"/>
          </p:nvPr>
        </p:nvSpPr>
        <p:spPr/>
        <p:txBody>
          <a:bodyPr/>
          <a:lstStyle/>
          <a:p>
            <a:pPr marL="0" indent="0">
              <a:lnSpc>
                <a:spcPct val="120000"/>
              </a:lnSpc>
              <a:buNone/>
            </a:pPr>
            <a:r>
              <a:rPr lang="en-US" sz="2400" b="1" dirty="0">
                <a:solidFill>
                  <a:srgbClr val="FF6600"/>
                </a:solidFill>
                <a:cs typeface="Times New Roman" panose="02020603050405020304" pitchFamily="18" charset="0"/>
              </a:rPr>
              <a:t>Customer relationship management </a:t>
            </a:r>
            <a:r>
              <a:rPr lang="en-US" sz="2400" b="1" dirty="0" smtClean="0">
                <a:solidFill>
                  <a:srgbClr val="FF6600"/>
                </a:solidFill>
                <a:cs typeface="Times New Roman" panose="02020603050405020304" pitchFamily="18" charset="0"/>
              </a:rPr>
              <a:t>systems</a:t>
            </a:r>
            <a:endParaRPr lang="en-US" sz="2400" b="1" dirty="0">
              <a:solidFill>
                <a:srgbClr val="FF6600"/>
              </a:solidFill>
              <a:cs typeface="Times New Roman" panose="02020603050405020304" pitchFamily="18" charset="0"/>
            </a:endParaRPr>
          </a:p>
          <a:p>
            <a:pPr marL="441325" lvl="1" indent="-360363">
              <a:lnSpc>
                <a:spcPct val="120000"/>
              </a:lnSpc>
              <a:buFontTx/>
              <a:buChar char="•"/>
            </a:pPr>
            <a:r>
              <a:rPr lang="en-US" sz="2400" dirty="0">
                <a:cs typeface="Times New Roman" panose="02020603050405020304" pitchFamily="18" charset="0"/>
              </a:rPr>
              <a:t>P</a:t>
            </a:r>
            <a:r>
              <a:rPr lang="en-US" sz="2400" dirty="0"/>
              <a:t>rovide information to coordinate all of the business processes that deal with customers in sales, marketing, and service to optimize revenue, customer satisfaction, and customer retention</a:t>
            </a:r>
          </a:p>
          <a:p>
            <a:pPr marL="441325" lvl="1" indent="-360363">
              <a:lnSpc>
                <a:spcPct val="120000"/>
              </a:lnSpc>
            </a:pPr>
            <a:endParaRPr lang="en-US" sz="2400" b="1" dirty="0">
              <a:cs typeface="Times New Roman" panose="02020603050405020304" pitchFamily="18" charset="0"/>
            </a:endParaRPr>
          </a:p>
          <a:p>
            <a:pPr marL="441325" lvl="1" indent="-360363">
              <a:lnSpc>
                <a:spcPct val="120000"/>
              </a:lnSpc>
              <a:buFontTx/>
              <a:buChar char="•"/>
            </a:pPr>
            <a:r>
              <a:rPr lang="en-US" sz="2400" dirty="0"/>
              <a:t>Integrate firm’s customer-related processes and consolidate customer information from multiple communication channels</a:t>
            </a:r>
          </a:p>
        </p:txBody>
      </p:sp>
      <p:pic>
        <p:nvPicPr>
          <p:cNvPr id="7" name="Picture 6"/>
          <p:cNvPicPr>
            <a:picLocks noChangeAspect="1"/>
          </p:cNvPicPr>
          <p:nvPr/>
        </p:nvPicPr>
        <p:blipFill rotWithShape="1">
          <a:blip r:embed="rId3"/>
          <a:srcRect l="16363" t="40156" r="51660" b="20469"/>
          <a:stretch/>
        </p:blipFill>
        <p:spPr>
          <a:xfrm>
            <a:off x="7020272" y="5478091"/>
            <a:ext cx="1872208" cy="1296144"/>
          </a:xfrm>
          <a:prstGeom prst="rect">
            <a:avLst/>
          </a:prstGeom>
        </p:spPr>
      </p:pic>
    </p:spTree>
    <p:extLst>
      <p:ext uri="{BB962C8B-B14F-4D97-AF65-F5344CB8AC3E}">
        <p14:creationId xmlns:p14="http://schemas.microsoft.com/office/powerpoint/2010/main" val="202254175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Text Box 3"/>
          <p:cNvSpPr txBox="1">
            <a:spLocks noChangeArrowheads="1"/>
          </p:cNvSpPr>
          <p:nvPr/>
        </p:nvSpPr>
        <p:spPr bwMode="auto">
          <a:xfrm>
            <a:off x="827088" y="5445125"/>
            <a:ext cx="7705725" cy="1323439"/>
          </a:xfrm>
          <a:prstGeom prst="rect">
            <a:avLst/>
          </a:prstGeom>
          <a:solidFill>
            <a:srgbClr val="B3E2FF"/>
          </a:solidFill>
          <a:ln>
            <a:solidFill>
              <a:srgbClr val="FF6600"/>
            </a:solidFill>
          </a:ln>
          <a:effectLs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000" b="1" dirty="0">
                <a:solidFill>
                  <a:srgbClr val="000080"/>
                </a:solidFill>
                <a:latin typeface="+mj-lt"/>
              </a:rPr>
              <a:t>Illustrated here are some of the capabilities of Salesforce.com, a market-leading provider of on-demand customer relationship management (CRM) software. CRM systems integrate information from sales, marketing, and customer service.</a:t>
            </a:r>
          </a:p>
        </p:txBody>
      </p:sp>
      <p:pic>
        <p:nvPicPr>
          <p:cNvPr id="35845" name="Picture 6" descr="SC02-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512" y="1341438"/>
            <a:ext cx="5638800" cy="404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6632"/>
            <a:ext cx="7283152" cy="1143000"/>
          </a:xfrm>
        </p:spPr>
        <p:txBody>
          <a:bodyPr/>
          <a:lstStyle/>
          <a:p>
            <a:r>
              <a:rPr lang="en-US" dirty="0" smtClean="0">
                <a:cs typeface="Times New Roman" panose="02020603050405020304" pitchFamily="18" charset="0"/>
              </a:rPr>
              <a:t/>
            </a:r>
            <a:br>
              <a:rPr lang="en-US" dirty="0" smtClean="0">
                <a:cs typeface="Times New Roman" panose="02020603050405020304" pitchFamily="18" charset="0"/>
              </a:rPr>
            </a:br>
            <a:r>
              <a:rPr lang="en-US" sz="3500" dirty="0" smtClean="0">
                <a:cs typeface="Times New Roman" panose="02020603050405020304" pitchFamily="18" charset="0"/>
              </a:rPr>
              <a:t>Salesforce.com </a:t>
            </a:r>
            <a:r>
              <a:rPr lang="en-US" sz="3500" dirty="0">
                <a:cs typeface="Times New Roman" panose="02020603050405020304" pitchFamily="18" charset="0"/>
              </a:rPr>
              <a:t>Executive Team Dashboard</a:t>
            </a:r>
            <a:r>
              <a:rPr lang="en-US" dirty="0">
                <a:cs typeface="Times New Roman" panose="02020603050405020304" pitchFamily="18" charset="0"/>
              </a:rPr>
              <a:t/>
            </a:r>
            <a:br>
              <a:rPr lang="en-US" dirty="0">
                <a:cs typeface="Times New Roman" panose="02020603050405020304" pitchFamily="18" charset="0"/>
              </a:rPr>
            </a:br>
            <a:endParaRPr lang="en-IE" dirty="0"/>
          </a:p>
        </p:txBody>
      </p:sp>
    </p:spTree>
    <p:extLst>
      <p:ext uri="{BB962C8B-B14F-4D97-AF65-F5344CB8AC3E}">
        <p14:creationId xmlns:p14="http://schemas.microsoft.com/office/powerpoint/2010/main" val="4024966890"/>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7355160" cy="1143000"/>
          </a:xfrm>
        </p:spPr>
        <p:txBody>
          <a:bodyPr/>
          <a:lstStyle/>
          <a:p>
            <a:r>
              <a:rPr lang="en-US" sz="3500" dirty="0" smtClean="0"/>
              <a:t>4. Knowledge </a:t>
            </a:r>
            <a:r>
              <a:rPr lang="en-US" sz="3500" dirty="0"/>
              <a:t>management </a:t>
            </a:r>
            <a:r>
              <a:rPr lang="en-US" sz="3500" dirty="0" smtClean="0"/>
              <a:t>systems</a:t>
            </a:r>
            <a:endParaRPr lang="en-IE" sz="3500" dirty="0"/>
          </a:p>
        </p:txBody>
      </p:sp>
      <p:sp>
        <p:nvSpPr>
          <p:cNvPr id="4" name="Content Placeholder 3"/>
          <p:cNvSpPr>
            <a:spLocks noGrp="1"/>
          </p:cNvSpPr>
          <p:nvPr>
            <p:ph idx="1"/>
          </p:nvPr>
        </p:nvSpPr>
        <p:spPr/>
        <p:txBody>
          <a:bodyPr>
            <a:normAutofit lnSpcReduction="10000"/>
          </a:bodyPr>
          <a:lstStyle/>
          <a:p>
            <a:pPr marL="0" indent="0">
              <a:lnSpc>
                <a:spcPct val="120000"/>
              </a:lnSpc>
              <a:buNone/>
            </a:pPr>
            <a:r>
              <a:rPr lang="en-US" sz="2400" b="1" dirty="0"/>
              <a:t>Support processes for…</a:t>
            </a:r>
          </a:p>
          <a:p>
            <a:pPr marL="441325" lvl="1" indent="-360363">
              <a:lnSpc>
                <a:spcPct val="120000"/>
              </a:lnSpc>
              <a:buFontTx/>
              <a:buChar char="•"/>
            </a:pPr>
            <a:r>
              <a:rPr lang="en-US" sz="2400" dirty="0"/>
              <a:t>Acquiring</a:t>
            </a:r>
          </a:p>
          <a:p>
            <a:pPr marL="441325" lvl="1" indent="-360363">
              <a:lnSpc>
                <a:spcPct val="120000"/>
              </a:lnSpc>
              <a:buFontTx/>
              <a:buChar char="•"/>
            </a:pPr>
            <a:r>
              <a:rPr lang="en-US" sz="2400" dirty="0"/>
              <a:t>Creating</a:t>
            </a:r>
          </a:p>
          <a:p>
            <a:pPr marL="441325" lvl="1" indent="-360363">
              <a:lnSpc>
                <a:spcPct val="120000"/>
              </a:lnSpc>
              <a:buFontTx/>
              <a:buChar char="•"/>
            </a:pPr>
            <a:r>
              <a:rPr lang="en-US" sz="2400" dirty="0"/>
              <a:t>Storing</a:t>
            </a:r>
          </a:p>
          <a:p>
            <a:pPr marL="441325" lvl="1" indent="-360363">
              <a:lnSpc>
                <a:spcPct val="120000"/>
              </a:lnSpc>
              <a:buFontTx/>
              <a:buChar char="•"/>
            </a:pPr>
            <a:r>
              <a:rPr lang="en-US" sz="2400" dirty="0"/>
              <a:t>Distributing</a:t>
            </a:r>
          </a:p>
          <a:p>
            <a:pPr marL="441325" lvl="1" indent="-360363">
              <a:lnSpc>
                <a:spcPct val="120000"/>
              </a:lnSpc>
              <a:buFontTx/>
              <a:buChar char="•"/>
            </a:pPr>
            <a:r>
              <a:rPr lang="en-US" sz="2400" dirty="0"/>
              <a:t>Applying</a:t>
            </a:r>
          </a:p>
          <a:p>
            <a:pPr marL="441325" lvl="1" indent="-360363">
              <a:lnSpc>
                <a:spcPct val="120000"/>
              </a:lnSpc>
              <a:buFontTx/>
              <a:buChar char="•"/>
            </a:pPr>
            <a:r>
              <a:rPr lang="en-US" sz="2400" dirty="0"/>
              <a:t>Integrating </a:t>
            </a:r>
          </a:p>
          <a:p>
            <a:pPr>
              <a:lnSpc>
                <a:spcPct val="120000"/>
              </a:lnSpc>
            </a:pPr>
            <a:endParaRPr lang="en-GB" sz="2400" dirty="0"/>
          </a:p>
          <a:p>
            <a:pPr>
              <a:lnSpc>
                <a:spcPct val="120000"/>
              </a:lnSpc>
            </a:pPr>
            <a:r>
              <a:rPr lang="en-GB" sz="2400" dirty="0"/>
              <a:t>…knowledge</a:t>
            </a:r>
            <a:endParaRPr lang="en-US" sz="2400" dirty="0"/>
          </a:p>
          <a:p>
            <a:endParaRPr lang="en-IE" dirty="0"/>
          </a:p>
        </p:txBody>
      </p:sp>
      <p:pic>
        <p:nvPicPr>
          <p:cNvPr id="36870" name="Picture 8" descr="knowledge-manag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1988840"/>
            <a:ext cx="285750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5234103"/>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lstStyle/>
          <a:p>
            <a:pPr eaLnBrk="1" hangingPunct="1"/>
            <a:r>
              <a:rPr lang="en-US" sz="3500" b="1" dirty="0" smtClean="0"/>
              <a:t>Knowledge management systems</a:t>
            </a:r>
          </a:p>
        </p:txBody>
      </p:sp>
      <p:sp>
        <p:nvSpPr>
          <p:cNvPr id="2" name="Content Placeholder 1"/>
          <p:cNvSpPr>
            <a:spLocks noGrp="1"/>
          </p:cNvSpPr>
          <p:nvPr>
            <p:ph idx="1"/>
          </p:nvPr>
        </p:nvSpPr>
        <p:spPr/>
        <p:txBody>
          <a:bodyPr>
            <a:normAutofit fontScale="92500" lnSpcReduction="10000"/>
          </a:bodyPr>
          <a:lstStyle/>
          <a:p>
            <a:pPr marL="358775" lvl="1" indent="-277813">
              <a:lnSpc>
                <a:spcPct val="120000"/>
              </a:lnSpc>
              <a:buFontTx/>
              <a:buChar char="•"/>
            </a:pPr>
            <a:r>
              <a:rPr lang="en-US" sz="2400" dirty="0"/>
              <a:t>Collect internal knowledge and </a:t>
            </a:r>
            <a:br>
              <a:rPr lang="en-US" sz="2400" dirty="0"/>
            </a:br>
            <a:r>
              <a:rPr lang="en-US" sz="2400" dirty="0"/>
              <a:t>link to external knowledge</a:t>
            </a:r>
          </a:p>
          <a:p>
            <a:pPr marL="358775" lvl="1" indent="-277813">
              <a:lnSpc>
                <a:spcPct val="120000"/>
              </a:lnSpc>
              <a:buFontTx/>
              <a:buChar char="•"/>
            </a:pPr>
            <a:r>
              <a:rPr lang="en-US" sz="2400" dirty="0"/>
              <a:t>Include enterprise-wide </a:t>
            </a:r>
            <a:br>
              <a:rPr lang="en-US" sz="2400" dirty="0"/>
            </a:br>
            <a:r>
              <a:rPr lang="en-US" sz="2400" dirty="0"/>
              <a:t>systems for managing:</a:t>
            </a:r>
          </a:p>
          <a:p>
            <a:pPr marL="898525" lvl="2" indent="-360363">
              <a:lnSpc>
                <a:spcPct val="120000"/>
              </a:lnSpc>
              <a:buFont typeface="Calibri" panose="020F0502020204030204" pitchFamily="34" charset="0"/>
              <a:buChar char="–"/>
            </a:pPr>
            <a:r>
              <a:rPr lang="en-US" dirty="0"/>
              <a:t>Documents</a:t>
            </a:r>
          </a:p>
          <a:p>
            <a:pPr marL="898525" lvl="2" indent="-360363">
              <a:lnSpc>
                <a:spcPct val="120000"/>
              </a:lnSpc>
              <a:buFont typeface="Calibri" panose="020F0502020204030204" pitchFamily="34" charset="0"/>
              <a:buChar char="–"/>
            </a:pPr>
            <a:r>
              <a:rPr lang="en-US" dirty="0"/>
              <a:t>Graphics </a:t>
            </a:r>
          </a:p>
          <a:p>
            <a:pPr marL="898525" lvl="2" indent="-360363">
              <a:lnSpc>
                <a:spcPct val="120000"/>
              </a:lnSpc>
              <a:buFont typeface="Calibri" panose="020F0502020204030204" pitchFamily="34" charset="0"/>
              <a:buChar char="–"/>
            </a:pPr>
            <a:r>
              <a:rPr lang="en-US" dirty="0"/>
              <a:t>other digital knowledge </a:t>
            </a:r>
            <a:br>
              <a:rPr lang="en-US" dirty="0"/>
            </a:br>
            <a:r>
              <a:rPr lang="en-US" dirty="0"/>
              <a:t>objects</a:t>
            </a:r>
          </a:p>
          <a:p>
            <a:pPr lvl="1">
              <a:lnSpc>
                <a:spcPct val="120000"/>
              </a:lnSpc>
              <a:buFontTx/>
              <a:buChar char="•"/>
            </a:pPr>
            <a:r>
              <a:rPr lang="en-US" sz="2400" dirty="0"/>
              <a:t>Directories of employees </a:t>
            </a:r>
            <a:br>
              <a:rPr lang="en-US" sz="2400" dirty="0"/>
            </a:br>
            <a:r>
              <a:rPr lang="en-US" sz="2400" dirty="0"/>
              <a:t>with expertise</a:t>
            </a:r>
          </a:p>
          <a:p>
            <a:pPr marL="0" indent="0">
              <a:buNone/>
            </a:pPr>
            <a:r>
              <a:rPr lang="en-US" sz="2400" dirty="0"/>
              <a:t>	</a:t>
            </a:r>
          </a:p>
          <a:p>
            <a:endParaRPr lang="en-IE" dirty="0"/>
          </a:p>
        </p:txBody>
      </p:sp>
      <p:pic>
        <p:nvPicPr>
          <p:cNvPr id="37894" name="Picture 6" descr="Fig-2-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2133600"/>
            <a:ext cx="3962400" cy="389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026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0115" t="24325" r="22329" b="9641"/>
          <a:stretch/>
        </p:blipFill>
        <p:spPr>
          <a:xfrm>
            <a:off x="0" y="0"/>
            <a:ext cx="9144000" cy="6885384"/>
          </a:xfrm>
          <a:prstGeom prst="rect">
            <a:avLst/>
          </a:prstGeom>
          <a:ln>
            <a:solidFill>
              <a:srgbClr val="FF6600"/>
            </a:solidFill>
          </a:ln>
        </p:spPr>
      </p:pic>
      <p:pic>
        <p:nvPicPr>
          <p:cNvPr id="5" name="Picture 4"/>
          <p:cNvPicPr>
            <a:picLocks noChangeAspect="1"/>
          </p:cNvPicPr>
          <p:nvPr/>
        </p:nvPicPr>
        <p:blipFill rotWithShape="1">
          <a:blip r:embed="rId4">
            <a:clrChange>
              <a:clrFrom>
                <a:srgbClr val="BECDE6"/>
              </a:clrFrom>
              <a:clrTo>
                <a:srgbClr val="BECDE6">
                  <a:alpha val="0"/>
                </a:srgbClr>
              </a:clrTo>
            </a:clrChange>
          </a:blip>
          <a:srcRect l="18114" t="40233" r="51660" b="15547"/>
          <a:stretch/>
        </p:blipFill>
        <p:spPr>
          <a:xfrm>
            <a:off x="446217" y="2204864"/>
            <a:ext cx="2253575" cy="1853601"/>
          </a:xfrm>
          <a:prstGeom prst="rect">
            <a:avLst/>
          </a:prstGeom>
        </p:spPr>
      </p:pic>
      <p:sp>
        <p:nvSpPr>
          <p:cNvPr id="6" name="TextBox 5"/>
          <p:cNvSpPr txBox="1"/>
          <p:nvPr/>
        </p:nvSpPr>
        <p:spPr>
          <a:xfrm>
            <a:off x="1310313" y="2298358"/>
            <a:ext cx="1236496" cy="338554"/>
          </a:xfrm>
          <a:prstGeom prst="rect">
            <a:avLst/>
          </a:prstGeom>
          <a:noFill/>
        </p:spPr>
        <p:txBody>
          <a:bodyPr wrap="square" rtlCol="0">
            <a:spAutoFit/>
          </a:bodyPr>
          <a:lstStyle/>
          <a:p>
            <a:r>
              <a:rPr lang="en-IE" sz="1600" b="1" dirty="0" smtClean="0"/>
              <a:t>Groups of 2</a:t>
            </a:r>
            <a:endParaRPr lang="en-IE" sz="1600" b="1" dirty="0"/>
          </a:p>
        </p:txBody>
      </p:sp>
      <p:sp>
        <p:nvSpPr>
          <p:cNvPr id="7" name="Title 1"/>
          <p:cNvSpPr>
            <a:spLocks noGrp="1"/>
          </p:cNvSpPr>
          <p:nvPr>
            <p:ph type="title"/>
          </p:nvPr>
        </p:nvSpPr>
        <p:spPr>
          <a:xfrm>
            <a:off x="35496" y="-243408"/>
            <a:ext cx="8229600" cy="1143000"/>
          </a:xfrm>
        </p:spPr>
        <p:txBody>
          <a:bodyPr/>
          <a:lstStyle/>
          <a:p>
            <a:pPr algn="l"/>
            <a:r>
              <a:rPr lang="en-GB" dirty="0" smtClean="0">
                <a:solidFill>
                  <a:srgbClr val="FF6600"/>
                </a:solidFill>
              </a:rPr>
              <a:t>E </a:t>
            </a:r>
            <a:r>
              <a:rPr lang="en-GB" dirty="0" err="1" smtClean="0">
                <a:solidFill>
                  <a:srgbClr val="000080"/>
                </a:solidFill>
              </a:rPr>
              <a:t>xercise</a:t>
            </a:r>
            <a:r>
              <a:rPr lang="en-GB" dirty="0" smtClean="0">
                <a:solidFill>
                  <a:srgbClr val="000080"/>
                </a:solidFill>
              </a:rPr>
              <a:t> 3 – Crossword</a:t>
            </a:r>
            <a:endParaRPr lang="en-GB" dirty="0">
              <a:solidFill>
                <a:srgbClr val="FF6600"/>
              </a:solidFill>
            </a:endParaRPr>
          </a:p>
        </p:txBody>
      </p:sp>
      <p:sp>
        <p:nvSpPr>
          <p:cNvPr id="8" name="Oval 7"/>
          <p:cNvSpPr/>
          <p:nvPr/>
        </p:nvSpPr>
        <p:spPr>
          <a:xfrm>
            <a:off x="45840" y="44624"/>
            <a:ext cx="432048" cy="576064"/>
          </a:xfrm>
          <a:prstGeom prst="ellipse">
            <a:avLst/>
          </a:prstGeom>
          <a:no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127829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Intranets and Extranets</a:t>
            </a:r>
            <a:endParaRPr lang="en-IE" dirty="0"/>
          </a:p>
        </p:txBody>
      </p:sp>
      <p:sp>
        <p:nvSpPr>
          <p:cNvPr id="3" name="Content Placeholder 2"/>
          <p:cNvSpPr>
            <a:spLocks noGrp="1"/>
          </p:cNvSpPr>
          <p:nvPr>
            <p:ph idx="1"/>
          </p:nvPr>
        </p:nvSpPr>
        <p:spPr/>
        <p:txBody>
          <a:bodyPr/>
          <a:lstStyle/>
          <a:p>
            <a:pPr marL="0" indent="0">
              <a:buNone/>
            </a:pPr>
            <a:r>
              <a:rPr lang="en-IE" b="1" dirty="0" smtClean="0">
                <a:solidFill>
                  <a:srgbClr val="FF6600"/>
                </a:solidFill>
              </a:rPr>
              <a:t>What is the difference??</a:t>
            </a:r>
            <a:endParaRPr lang="en-IE" b="1" dirty="0">
              <a:solidFill>
                <a:srgbClr val="FF6600"/>
              </a:solidFill>
            </a:endParaRPr>
          </a:p>
        </p:txBody>
      </p:sp>
      <p:pic>
        <p:nvPicPr>
          <p:cNvPr id="1026" name="Picture 2" descr="http://img.bhs4.com/25/7/257fc8dbd5b434d3eb1764d8628bd1f75efb6158_large.jpg"/>
          <p:cNvPicPr>
            <a:picLocks noChangeAspect="1" noChangeArrowheads="1"/>
          </p:cNvPicPr>
          <p:nvPr/>
        </p:nvPicPr>
        <p:blipFill rotWithShape="1">
          <a:blip r:embed="rId2">
            <a:extLst>
              <a:ext uri="{28A0092B-C50C-407E-A947-70E740481C1C}">
                <a14:useLocalDpi xmlns:a14="http://schemas.microsoft.com/office/drawing/2010/main" val="0"/>
              </a:ext>
            </a:extLst>
          </a:blip>
          <a:srcRect t="22439" b="22123"/>
          <a:stretch/>
        </p:blipFill>
        <p:spPr bwMode="auto">
          <a:xfrm>
            <a:off x="1187624" y="2391686"/>
            <a:ext cx="6754091" cy="37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430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Intranets and </a:t>
            </a:r>
            <a:r>
              <a:rPr lang="en-US" dirty="0" smtClean="0"/>
              <a:t>Extranets</a:t>
            </a:r>
            <a:endParaRPr lang="en-IE" dirty="0"/>
          </a:p>
        </p:txBody>
      </p:sp>
      <p:sp>
        <p:nvSpPr>
          <p:cNvPr id="4" name="Content Placeholder 3"/>
          <p:cNvSpPr>
            <a:spLocks noGrp="1"/>
          </p:cNvSpPr>
          <p:nvPr>
            <p:ph sz="half" idx="1"/>
          </p:nvPr>
        </p:nvSpPr>
        <p:spPr/>
        <p:txBody>
          <a:bodyPr>
            <a:normAutofit fontScale="92500" lnSpcReduction="20000"/>
          </a:bodyPr>
          <a:lstStyle/>
          <a:p>
            <a:pPr marL="0" indent="0">
              <a:spcAft>
                <a:spcPct val="25000"/>
              </a:spcAft>
              <a:buNone/>
            </a:pPr>
            <a:r>
              <a:rPr lang="en-US" b="1" dirty="0">
                <a:solidFill>
                  <a:srgbClr val="FF6600"/>
                </a:solidFill>
                <a:cs typeface="Times New Roman" panose="02020603050405020304" pitchFamily="18" charset="0"/>
              </a:rPr>
              <a:t>Intranets:</a:t>
            </a:r>
            <a:r>
              <a:rPr lang="en-US" sz="2800" b="1" dirty="0">
                <a:solidFill>
                  <a:srgbClr val="FF6600"/>
                </a:solidFill>
                <a:cs typeface="Times New Roman" panose="02020603050405020304" pitchFamily="18" charset="0"/>
              </a:rPr>
              <a:t> </a:t>
            </a:r>
            <a:r>
              <a:rPr lang="en-US" sz="2800" b="1" dirty="0">
                <a:solidFill>
                  <a:srgbClr val="FF6600"/>
                </a:solidFill>
              </a:rPr>
              <a:t> </a:t>
            </a:r>
          </a:p>
          <a:p>
            <a:pPr lvl="1">
              <a:spcAft>
                <a:spcPct val="20000"/>
              </a:spcAft>
              <a:buFontTx/>
              <a:buChar char="•"/>
            </a:pPr>
            <a:r>
              <a:rPr lang="en-US" sz="2400" dirty="0"/>
              <a:t>Internal networks built with same tools and standards as Internet</a:t>
            </a:r>
          </a:p>
          <a:p>
            <a:pPr lvl="1">
              <a:spcAft>
                <a:spcPct val="20000"/>
              </a:spcAft>
              <a:buFontTx/>
              <a:buChar char="•"/>
            </a:pPr>
            <a:r>
              <a:rPr lang="en-US" sz="2400" dirty="0"/>
              <a:t>Used for internal distribution of information to employees</a:t>
            </a:r>
          </a:p>
          <a:p>
            <a:pPr lvl="1">
              <a:spcAft>
                <a:spcPct val="20000"/>
              </a:spcAft>
              <a:buFontTx/>
              <a:buChar char="•"/>
            </a:pPr>
            <a:r>
              <a:rPr lang="en-US" sz="2400" dirty="0"/>
              <a:t>Typically utilize private portal providing single point of access to several systems</a:t>
            </a:r>
          </a:p>
          <a:p>
            <a:pPr lvl="1">
              <a:spcAft>
                <a:spcPct val="20000"/>
              </a:spcAft>
              <a:buFontTx/>
              <a:buChar char="•"/>
            </a:pPr>
            <a:r>
              <a:rPr lang="en-US" sz="2400" dirty="0"/>
              <a:t>May connect to company’s transaction systems</a:t>
            </a:r>
            <a:endParaRPr lang="en-US" sz="2400" dirty="0">
              <a:cs typeface="Times New Roman" panose="02020603050405020304" pitchFamily="18" charset="0"/>
            </a:endParaRPr>
          </a:p>
          <a:p>
            <a:endParaRPr lang="en-IE" dirty="0"/>
          </a:p>
        </p:txBody>
      </p:sp>
      <p:sp>
        <p:nvSpPr>
          <p:cNvPr id="5" name="Content Placeholder 4"/>
          <p:cNvSpPr>
            <a:spLocks noGrp="1"/>
          </p:cNvSpPr>
          <p:nvPr>
            <p:ph sz="half" idx="2"/>
          </p:nvPr>
        </p:nvSpPr>
        <p:spPr/>
        <p:txBody>
          <a:bodyPr>
            <a:noAutofit/>
          </a:bodyPr>
          <a:lstStyle/>
          <a:p>
            <a:pPr marL="0" indent="0">
              <a:spcAft>
                <a:spcPct val="25000"/>
              </a:spcAft>
              <a:buNone/>
            </a:pPr>
            <a:r>
              <a:rPr lang="en-US" sz="2200" b="1" dirty="0">
                <a:solidFill>
                  <a:srgbClr val="FF6600"/>
                </a:solidFill>
                <a:cs typeface="Times New Roman" panose="02020603050405020304" pitchFamily="18" charset="0"/>
              </a:rPr>
              <a:t>Extranets: </a:t>
            </a:r>
            <a:r>
              <a:rPr lang="en-US" sz="2200" b="1" dirty="0">
                <a:solidFill>
                  <a:srgbClr val="FF6600"/>
                </a:solidFill>
              </a:rPr>
              <a:t> </a:t>
            </a:r>
          </a:p>
          <a:p>
            <a:pPr lvl="1">
              <a:spcAft>
                <a:spcPct val="20000"/>
              </a:spcAft>
              <a:buFontTx/>
              <a:buChar char="•"/>
            </a:pPr>
            <a:r>
              <a:rPr lang="en-US" sz="2200" dirty="0"/>
              <a:t>Intranets extended to authorized users outside the company</a:t>
            </a:r>
          </a:p>
          <a:p>
            <a:pPr lvl="1">
              <a:spcAft>
                <a:spcPct val="20000"/>
              </a:spcAft>
              <a:buFontTx/>
              <a:buChar char="•"/>
            </a:pPr>
            <a:r>
              <a:rPr lang="en-US" sz="2200" dirty="0"/>
              <a:t>Expedite flow of information between firm and its suppliers and customers</a:t>
            </a:r>
          </a:p>
          <a:p>
            <a:pPr lvl="1">
              <a:spcAft>
                <a:spcPct val="20000"/>
              </a:spcAft>
              <a:buFontTx/>
              <a:buChar char="•"/>
            </a:pPr>
            <a:r>
              <a:rPr lang="en-US" sz="2200" dirty="0"/>
              <a:t>Can be used to allow different firms to collaborate on product design, marketing, and production</a:t>
            </a:r>
            <a:endParaRPr lang="en-US" sz="2200" dirty="0">
              <a:cs typeface="Times New Roman" panose="02020603050405020304" pitchFamily="18" charset="0"/>
            </a:endParaRPr>
          </a:p>
          <a:p>
            <a:endParaRPr lang="en-IE" sz="2200" dirty="0"/>
          </a:p>
        </p:txBody>
      </p:sp>
      <p:pic>
        <p:nvPicPr>
          <p:cNvPr id="38918" name="Picture 6" descr="Intran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3265" y="5808224"/>
            <a:ext cx="867072" cy="104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451407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1"/>
          <p:cNvSpPr>
            <a:spLocks noGrp="1"/>
          </p:cNvSpPr>
          <p:nvPr>
            <p:ph idx="1"/>
          </p:nvPr>
        </p:nvSpPr>
        <p:spPr>
          <a:xfrm>
            <a:off x="433388" y="1484313"/>
            <a:ext cx="8229600" cy="5026025"/>
          </a:xfrm>
        </p:spPr>
        <p:txBody>
          <a:bodyPr/>
          <a:lstStyle/>
          <a:p>
            <a:pPr eaLnBrk="1" hangingPunct="1"/>
            <a:r>
              <a:rPr lang="en-IE" smtClean="0"/>
              <a:t>Is there anything wrong here?</a:t>
            </a:r>
          </a:p>
        </p:txBody>
      </p:sp>
      <p:sp>
        <p:nvSpPr>
          <p:cNvPr id="7171" name="Title 2"/>
          <p:cNvSpPr>
            <a:spLocks noGrp="1"/>
          </p:cNvSpPr>
          <p:nvPr>
            <p:ph type="title"/>
          </p:nvPr>
        </p:nvSpPr>
        <p:spPr/>
        <p:txBody>
          <a:bodyPr/>
          <a:lstStyle/>
          <a:p>
            <a:pPr eaLnBrk="1" hangingPunct="1"/>
            <a:r>
              <a:rPr lang="en-IE" smtClean="0"/>
              <a:t>Queue in a Bank</a:t>
            </a:r>
          </a:p>
        </p:txBody>
      </p:sp>
      <p:pic>
        <p:nvPicPr>
          <p:cNvPr id="71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492375"/>
            <a:ext cx="600075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89076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a:t>
            </a:r>
            <a:r>
              <a:rPr lang="en-US" dirty="0" err="1" smtClean="0"/>
              <a:t>e”s</a:t>
            </a:r>
            <a:endParaRPr lang="en-IE" dirty="0"/>
          </a:p>
        </p:txBody>
      </p:sp>
      <p:sp>
        <p:nvSpPr>
          <p:cNvPr id="3" name="Content Placeholder 2"/>
          <p:cNvSpPr>
            <a:spLocks noGrp="1"/>
          </p:cNvSpPr>
          <p:nvPr>
            <p:ph idx="1"/>
          </p:nvPr>
        </p:nvSpPr>
        <p:spPr/>
        <p:txBody>
          <a:bodyPr>
            <a:noAutofit/>
          </a:bodyPr>
          <a:lstStyle/>
          <a:p>
            <a:pPr marL="0" indent="0">
              <a:spcAft>
                <a:spcPct val="20000"/>
              </a:spcAft>
              <a:buNone/>
              <a:defRPr/>
            </a:pPr>
            <a:r>
              <a:rPr lang="en-US" sz="2300" b="1" dirty="0">
                <a:solidFill>
                  <a:srgbClr val="FF6600"/>
                </a:solidFill>
                <a:latin typeface="+mj-lt"/>
                <a:cs typeface="Times New Roman" pitchFamily="18" charset="0"/>
              </a:rPr>
              <a:t>e-Business:</a:t>
            </a:r>
          </a:p>
          <a:p>
            <a:pPr marL="423862" lvl="1" indent="-342900">
              <a:spcAft>
                <a:spcPct val="20000"/>
              </a:spcAft>
              <a:buFont typeface="Arial" panose="020B0604020202020204" pitchFamily="34" charset="0"/>
              <a:buChar char="•"/>
              <a:defRPr/>
            </a:pPr>
            <a:r>
              <a:rPr lang="en-US" sz="2300" dirty="0">
                <a:latin typeface="+mj-lt"/>
                <a:cs typeface="Times New Roman" pitchFamily="18" charset="0"/>
              </a:rPr>
              <a:t>Use of digital technology and Internet to </a:t>
            </a:r>
            <a:br>
              <a:rPr lang="en-US" sz="2300" dirty="0">
                <a:latin typeface="+mj-lt"/>
                <a:cs typeface="Times New Roman" pitchFamily="18" charset="0"/>
              </a:rPr>
            </a:br>
            <a:r>
              <a:rPr lang="en-US" sz="2300" dirty="0">
                <a:latin typeface="+mj-lt"/>
                <a:cs typeface="Times New Roman" pitchFamily="18" charset="0"/>
              </a:rPr>
              <a:t>execute major business processes in the </a:t>
            </a:r>
            <a:br>
              <a:rPr lang="en-US" sz="2300" dirty="0">
                <a:latin typeface="+mj-lt"/>
                <a:cs typeface="Times New Roman" pitchFamily="18" charset="0"/>
              </a:rPr>
            </a:br>
            <a:r>
              <a:rPr lang="en-US" sz="2300" dirty="0">
                <a:latin typeface="+mj-lt"/>
                <a:cs typeface="Times New Roman" pitchFamily="18" charset="0"/>
              </a:rPr>
              <a:t>enterprise</a:t>
            </a:r>
          </a:p>
          <a:p>
            <a:pPr marL="423862" lvl="1" indent="-342900">
              <a:spcAft>
                <a:spcPct val="20000"/>
              </a:spcAft>
              <a:buFont typeface="Arial" panose="020B0604020202020204" pitchFamily="34" charset="0"/>
              <a:buChar char="•"/>
              <a:defRPr/>
            </a:pPr>
            <a:r>
              <a:rPr lang="en-US" sz="2300" dirty="0">
                <a:latin typeface="+mj-lt"/>
                <a:cs typeface="Times New Roman" pitchFamily="18" charset="0"/>
              </a:rPr>
              <a:t>Includes </a:t>
            </a:r>
            <a:r>
              <a:rPr lang="en-US" sz="2300" b="1" dirty="0">
                <a:solidFill>
                  <a:srgbClr val="FF6600"/>
                </a:solidFill>
                <a:latin typeface="+mj-lt"/>
                <a:cs typeface="Times New Roman" pitchFamily="18" charset="0"/>
              </a:rPr>
              <a:t>e-Commerce</a:t>
            </a:r>
            <a:r>
              <a:rPr lang="en-US" sz="2300" dirty="0">
                <a:solidFill>
                  <a:srgbClr val="FF6600"/>
                </a:solidFill>
                <a:latin typeface="+mj-lt"/>
                <a:cs typeface="Times New Roman" pitchFamily="18" charset="0"/>
              </a:rPr>
              <a:t>:</a:t>
            </a:r>
          </a:p>
          <a:p>
            <a:pPr marL="1200150" lvl="2" indent="-342900">
              <a:spcAft>
                <a:spcPct val="20000"/>
              </a:spcAft>
              <a:buFont typeface="Arial" panose="020B0604020202020204" pitchFamily="34" charset="0"/>
              <a:buChar char="–"/>
              <a:defRPr/>
            </a:pPr>
            <a:r>
              <a:rPr lang="en-US" sz="2300" dirty="0">
                <a:latin typeface="+mj-lt"/>
                <a:cs typeface="Times New Roman" pitchFamily="18" charset="0"/>
              </a:rPr>
              <a:t>Buying and selling of goods over</a:t>
            </a:r>
            <a:r>
              <a:rPr lang="en-US" sz="2300" dirty="0">
                <a:effectLst>
                  <a:outerShdw blurRad="38100" dist="38100" dir="2700000" algn="tl">
                    <a:srgbClr val="C0C0C0"/>
                  </a:outerShdw>
                </a:effectLst>
                <a:latin typeface="+mj-lt"/>
                <a:cs typeface="Times New Roman" pitchFamily="18" charset="0"/>
              </a:rPr>
              <a:t> Internet</a:t>
            </a:r>
          </a:p>
          <a:p>
            <a:pPr marL="0" indent="0">
              <a:spcAft>
                <a:spcPct val="20000"/>
              </a:spcAft>
              <a:buNone/>
              <a:defRPr/>
            </a:pPr>
            <a:r>
              <a:rPr lang="en-US" sz="2300" b="1" dirty="0">
                <a:solidFill>
                  <a:srgbClr val="FF6600"/>
                </a:solidFill>
                <a:latin typeface="+mj-lt"/>
                <a:cs typeface="Times New Roman" pitchFamily="18" charset="0"/>
              </a:rPr>
              <a:t>e-Government:</a:t>
            </a:r>
            <a:r>
              <a:rPr lang="en-US" sz="2300" dirty="0">
                <a:solidFill>
                  <a:srgbClr val="FF6600"/>
                </a:solidFill>
                <a:latin typeface="+mj-lt"/>
                <a:cs typeface="Times New Roman" pitchFamily="18" charset="0"/>
              </a:rPr>
              <a:t> </a:t>
            </a:r>
          </a:p>
          <a:p>
            <a:pPr marL="441325" lvl="1" indent="-360363">
              <a:spcAft>
                <a:spcPct val="20000"/>
              </a:spcAft>
              <a:buFontTx/>
              <a:buChar char="•"/>
              <a:defRPr/>
            </a:pPr>
            <a:r>
              <a:rPr lang="en-US" sz="2300" dirty="0">
                <a:latin typeface="+mj-lt"/>
                <a:cs typeface="Times New Roman" pitchFamily="18" charset="0"/>
              </a:rPr>
              <a:t>The application of Internet and networking technologies to digitally enable government and public sector agencies’ relationships with citizens, businesses, and other arms of government</a:t>
            </a:r>
          </a:p>
          <a:p>
            <a:endParaRPr lang="en-IE" sz="2300" dirty="0">
              <a:latin typeface="+mj-lt"/>
            </a:endParaRPr>
          </a:p>
        </p:txBody>
      </p:sp>
      <p:pic>
        <p:nvPicPr>
          <p:cNvPr id="41990" name="Picture 7" descr="ebusin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4075" y="1274763"/>
            <a:ext cx="19050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279161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a:t>
            </a:r>
            <a:r>
              <a:rPr lang="en-US" dirty="0" smtClean="0"/>
              <a:t>Department</a:t>
            </a:r>
            <a:endParaRPr lang="en-IE" dirty="0"/>
          </a:p>
        </p:txBody>
      </p:sp>
      <p:sp>
        <p:nvSpPr>
          <p:cNvPr id="4" name="Content Placeholder 3"/>
          <p:cNvSpPr>
            <a:spLocks noGrp="1"/>
          </p:cNvSpPr>
          <p:nvPr>
            <p:ph idx="1"/>
          </p:nvPr>
        </p:nvSpPr>
        <p:spPr/>
        <p:txBody>
          <a:bodyPr>
            <a:noAutofit/>
          </a:bodyPr>
          <a:lstStyle/>
          <a:p>
            <a:pPr marL="0" indent="0">
              <a:spcAft>
                <a:spcPct val="10000"/>
              </a:spcAft>
              <a:buNone/>
            </a:pPr>
            <a:r>
              <a:rPr lang="en-US" sz="2400" b="1" dirty="0">
                <a:cs typeface="Times New Roman" panose="02020603050405020304" pitchFamily="18" charset="0"/>
              </a:rPr>
              <a:t>Information systems department: </a:t>
            </a:r>
          </a:p>
          <a:p>
            <a:pPr marL="358775" lvl="1" indent="-277813">
              <a:spcAft>
                <a:spcPct val="10000"/>
              </a:spcAft>
              <a:buFontTx/>
              <a:buChar char="•"/>
            </a:pPr>
            <a:r>
              <a:rPr lang="en-US" sz="2400" dirty="0">
                <a:cs typeface="Times New Roman" panose="02020603050405020304" pitchFamily="18" charset="0"/>
              </a:rPr>
              <a:t>Formal organizational unit responsible for information technology services</a:t>
            </a:r>
          </a:p>
          <a:p>
            <a:pPr marL="358775" lvl="1" indent="-277813">
              <a:spcAft>
                <a:spcPct val="10000"/>
              </a:spcAft>
              <a:buFontTx/>
              <a:buChar char="•"/>
            </a:pPr>
            <a:r>
              <a:rPr lang="en-US" sz="2400" dirty="0">
                <a:cs typeface="Times New Roman" panose="02020603050405020304" pitchFamily="18" charset="0"/>
              </a:rPr>
              <a:t>Includes programmers, systems analysts, project leaders, information systems managers</a:t>
            </a:r>
          </a:p>
          <a:p>
            <a:pPr marL="358775" lvl="1" indent="-277813">
              <a:spcAft>
                <a:spcPct val="10000"/>
              </a:spcAft>
              <a:buFontTx/>
              <a:buChar char="•"/>
            </a:pPr>
            <a:r>
              <a:rPr lang="en-US" sz="2400" dirty="0">
                <a:cs typeface="Times New Roman" panose="02020603050405020304" pitchFamily="18" charset="0"/>
              </a:rPr>
              <a:t>Often headed by chief information officer (CIO), also includes chief security officer (CSO) and chief knowledge officer (CKO)</a:t>
            </a:r>
          </a:p>
          <a:p>
            <a:pPr marL="0" indent="0">
              <a:spcAft>
                <a:spcPct val="10000"/>
              </a:spcAft>
              <a:buNone/>
            </a:pPr>
            <a:r>
              <a:rPr lang="en-US" sz="2400" b="1" dirty="0">
                <a:cs typeface="Times New Roman" panose="02020603050405020304" pitchFamily="18" charset="0"/>
              </a:rPr>
              <a:t>End-users: </a:t>
            </a:r>
          </a:p>
          <a:p>
            <a:pPr marL="358775" lvl="1" indent="-277813">
              <a:spcAft>
                <a:spcPct val="10000"/>
              </a:spcAft>
              <a:buFontTx/>
              <a:buChar char="•"/>
            </a:pPr>
            <a:r>
              <a:rPr lang="en-US" sz="2400" dirty="0">
                <a:cs typeface="Times New Roman" panose="02020603050405020304" pitchFamily="18" charset="0"/>
              </a:rPr>
              <a:t>Representatives of other departments, for whom applications are developed</a:t>
            </a:r>
          </a:p>
          <a:p>
            <a:pPr>
              <a:buFontTx/>
              <a:buChar char="•"/>
            </a:pPr>
            <a:endParaRPr lang="en-US" sz="2400" dirty="0">
              <a:cs typeface="Times New Roman" panose="02020603050405020304" pitchFamily="18" charset="0"/>
            </a:endParaRPr>
          </a:p>
          <a:p>
            <a:endParaRPr lang="en-IE" sz="2400" dirty="0"/>
          </a:p>
        </p:txBody>
      </p:sp>
      <p:pic>
        <p:nvPicPr>
          <p:cNvPr id="43014" name="Picture 6" descr="computer-technici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4368" y="5651068"/>
            <a:ext cx="996702" cy="95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6320295"/>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IT Department</a:t>
            </a:r>
            <a:r>
              <a:rPr lang="en-US" dirty="0"/>
              <a:t/>
            </a:r>
            <a:br>
              <a:rPr lang="en-US" dirty="0"/>
            </a:br>
            <a:endParaRPr lang="en-IE" dirty="0"/>
          </a:p>
        </p:txBody>
      </p:sp>
      <p:sp>
        <p:nvSpPr>
          <p:cNvPr id="4" name="Content Placeholder 3"/>
          <p:cNvSpPr>
            <a:spLocks noGrp="1"/>
          </p:cNvSpPr>
          <p:nvPr>
            <p:ph idx="1"/>
          </p:nvPr>
        </p:nvSpPr>
        <p:spPr/>
        <p:txBody>
          <a:bodyPr>
            <a:normAutofit/>
          </a:bodyPr>
          <a:lstStyle/>
          <a:p>
            <a:pPr>
              <a:buFontTx/>
              <a:buChar char="•"/>
            </a:pPr>
            <a:r>
              <a:rPr lang="en-US" sz="2400" dirty="0">
                <a:cs typeface="Times New Roman" panose="02020603050405020304" pitchFamily="18" charset="0"/>
              </a:rPr>
              <a:t>Small firm may not have formal information systems group</a:t>
            </a:r>
          </a:p>
          <a:p>
            <a:pPr>
              <a:buFontTx/>
              <a:buChar char="•"/>
            </a:pPr>
            <a:endParaRPr lang="en-US" sz="2400" dirty="0">
              <a:cs typeface="Times New Roman" panose="02020603050405020304" pitchFamily="18" charset="0"/>
            </a:endParaRPr>
          </a:p>
          <a:p>
            <a:pPr>
              <a:buFontTx/>
              <a:buChar char="•"/>
            </a:pPr>
            <a:r>
              <a:rPr lang="en-US" sz="2400" dirty="0">
                <a:cs typeface="Times New Roman" panose="02020603050405020304" pitchFamily="18" charset="0"/>
              </a:rPr>
              <a:t>Larger companies typically have separate department which may be organized along one of several different lines:</a:t>
            </a:r>
          </a:p>
          <a:p>
            <a:endParaRPr lang="en-US" sz="2400" dirty="0">
              <a:cs typeface="Times New Roman" panose="02020603050405020304" pitchFamily="18" charset="0"/>
            </a:endParaRPr>
          </a:p>
          <a:p>
            <a:pPr lvl="1">
              <a:buFont typeface="Calibri" panose="020F0502020204030204" pitchFamily="34" charset="0"/>
              <a:buChar char="–"/>
            </a:pPr>
            <a:r>
              <a:rPr lang="en-US" sz="2400" dirty="0">
                <a:cs typeface="Times New Roman" panose="02020603050405020304" pitchFamily="18" charset="0"/>
              </a:rPr>
              <a:t>Decentralized (within each functional area)</a:t>
            </a:r>
          </a:p>
          <a:p>
            <a:pPr lvl="1">
              <a:buFont typeface="Calibri" panose="020F0502020204030204" pitchFamily="34" charset="0"/>
              <a:buChar char="–"/>
            </a:pPr>
            <a:r>
              <a:rPr lang="en-US" sz="2400" dirty="0">
                <a:cs typeface="Times New Roman" panose="02020603050405020304" pitchFamily="18" charset="0"/>
              </a:rPr>
              <a:t>Separate department under central control</a:t>
            </a:r>
          </a:p>
          <a:p>
            <a:pPr lvl="1">
              <a:buFont typeface="Calibri" panose="020F0502020204030204" pitchFamily="34" charset="0"/>
              <a:buChar char="–"/>
            </a:pPr>
            <a:r>
              <a:rPr lang="en-US" sz="2400" dirty="0">
                <a:cs typeface="Times New Roman" panose="02020603050405020304" pitchFamily="18" charset="0"/>
              </a:rPr>
              <a:t>Each division has separate group but all under central control</a:t>
            </a:r>
          </a:p>
          <a:p>
            <a:pPr lvl="2">
              <a:buFontTx/>
              <a:buChar char="•"/>
            </a:pPr>
            <a:endParaRPr lang="en-US" dirty="0">
              <a:cs typeface="Times New Roman" panose="02020603050405020304" pitchFamily="18" charset="0"/>
            </a:endParaRPr>
          </a:p>
          <a:p>
            <a:endParaRPr lang="en-IE" dirty="0"/>
          </a:p>
        </p:txBody>
      </p:sp>
      <p:pic>
        <p:nvPicPr>
          <p:cNvPr id="7172" name="Picture 4" descr="http://www.dreamstime.com/-image19450711"/>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227809" y="5201514"/>
            <a:ext cx="1491141" cy="1672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365571"/>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Organization of the IS Function</a:t>
            </a:r>
          </a:p>
        </p:txBody>
      </p:sp>
      <p:sp>
        <p:nvSpPr>
          <p:cNvPr id="45061" name="Text Box 4"/>
          <p:cNvSpPr txBox="1">
            <a:spLocks noChangeArrowheads="1"/>
          </p:cNvSpPr>
          <p:nvPr/>
        </p:nvSpPr>
        <p:spPr bwMode="auto">
          <a:xfrm>
            <a:off x="457200" y="4753946"/>
            <a:ext cx="8579296" cy="1938992"/>
          </a:xfrm>
          <a:prstGeom prst="rect">
            <a:avLst/>
          </a:prstGeom>
          <a:solidFill>
            <a:schemeClr val="bg1">
              <a:lumMod val="95000"/>
            </a:schemeClr>
          </a:solidFill>
          <a:ln>
            <a:solidFill>
              <a:srgbClr val="FF6600"/>
            </a:solidFill>
          </a:ln>
          <a:effectLs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000" dirty="0">
                <a:solidFill>
                  <a:srgbClr val="000080"/>
                </a:solidFill>
                <a:latin typeface="+mj-lt"/>
              </a:rPr>
              <a:t>There are alternative ways of organizing the information systems function within the business: </a:t>
            </a:r>
            <a:endParaRPr lang="en-US" sz="2000" dirty="0" smtClean="0">
              <a:solidFill>
                <a:srgbClr val="000080"/>
              </a:solidFill>
              <a:latin typeface="+mj-lt"/>
            </a:endParaRPr>
          </a:p>
          <a:p>
            <a:pPr marL="342900" indent="-342900" eaLnBrk="1" hangingPunct="1">
              <a:buAutoNum type="alphaUcParenBoth"/>
            </a:pPr>
            <a:r>
              <a:rPr lang="en-US" sz="2000" b="1" dirty="0" smtClean="0">
                <a:solidFill>
                  <a:srgbClr val="FF6600"/>
                </a:solidFill>
                <a:latin typeface="+mj-lt"/>
              </a:rPr>
              <a:t>Within </a:t>
            </a:r>
            <a:r>
              <a:rPr lang="en-US" sz="2000" b="1" dirty="0">
                <a:solidFill>
                  <a:srgbClr val="FF6600"/>
                </a:solidFill>
                <a:latin typeface="+mj-lt"/>
              </a:rPr>
              <a:t>each functional area </a:t>
            </a:r>
            <a:endParaRPr lang="en-US" sz="2000" b="1" dirty="0" smtClean="0">
              <a:solidFill>
                <a:srgbClr val="FF6600"/>
              </a:solidFill>
              <a:latin typeface="+mj-lt"/>
            </a:endParaRPr>
          </a:p>
          <a:p>
            <a:pPr marL="342900" indent="-342900" eaLnBrk="1" hangingPunct="1">
              <a:buAutoNum type="alphaUcParenBoth"/>
            </a:pPr>
            <a:r>
              <a:rPr lang="en-US" sz="2000" dirty="0" smtClean="0">
                <a:solidFill>
                  <a:srgbClr val="000080"/>
                </a:solidFill>
                <a:latin typeface="+mj-lt"/>
              </a:rPr>
              <a:t>As </a:t>
            </a:r>
            <a:r>
              <a:rPr lang="en-US" sz="2000" dirty="0">
                <a:solidFill>
                  <a:srgbClr val="000080"/>
                </a:solidFill>
                <a:latin typeface="+mj-lt"/>
              </a:rPr>
              <a:t>a separate department under central control </a:t>
            </a:r>
            <a:endParaRPr lang="en-US" sz="2000" dirty="0" smtClean="0">
              <a:solidFill>
                <a:srgbClr val="000080"/>
              </a:solidFill>
              <a:latin typeface="+mj-lt"/>
            </a:endParaRPr>
          </a:p>
          <a:p>
            <a:pPr marL="342900" indent="-342900" eaLnBrk="1" hangingPunct="1">
              <a:buAutoNum type="alphaUcParenBoth"/>
            </a:pPr>
            <a:r>
              <a:rPr lang="en-US" sz="2000" dirty="0" smtClean="0">
                <a:solidFill>
                  <a:srgbClr val="000080"/>
                </a:solidFill>
                <a:latin typeface="+mj-lt"/>
              </a:rPr>
              <a:t>Or </a:t>
            </a:r>
            <a:r>
              <a:rPr lang="en-US" sz="2000" dirty="0">
                <a:solidFill>
                  <a:srgbClr val="000080"/>
                </a:solidFill>
                <a:latin typeface="+mj-lt"/>
              </a:rPr>
              <a:t>represented in each division of a large multidivisional company but under centralized control </a:t>
            </a:r>
          </a:p>
        </p:txBody>
      </p:sp>
      <p:pic>
        <p:nvPicPr>
          <p:cNvPr id="4506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1416631"/>
            <a:ext cx="4610100" cy="33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114231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1403350"/>
            <a:ext cx="3657600" cy="331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p:cNvSpPr txBox="1">
            <a:spLocks noChangeArrowheads="1"/>
          </p:cNvSpPr>
          <p:nvPr/>
        </p:nvSpPr>
        <p:spPr bwMode="auto">
          <a:xfrm>
            <a:off x="457200" y="4753946"/>
            <a:ext cx="8579296" cy="1938992"/>
          </a:xfrm>
          <a:prstGeom prst="rect">
            <a:avLst/>
          </a:prstGeom>
          <a:solidFill>
            <a:schemeClr val="bg1">
              <a:lumMod val="95000"/>
            </a:schemeClr>
          </a:solidFill>
          <a:ln>
            <a:solidFill>
              <a:srgbClr val="FF6600"/>
            </a:solidFill>
          </a:ln>
          <a:effectLs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000" dirty="0">
                <a:solidFill>
                  <a:srgbClr val="000080"/>
                </a:solidFill>
                <a:latin typeface="+mj-lt"/>
              </a:rPr>
              <a:t>There are alternative ways of organizing the information systems function within the business: </a:t>
            </a:r>
            <a:endParaRPr lang="en-US" sz="2000" dirty="0" smtClean="0">
              <a:solidFill>
                <a:srgbClr val="000080"/>
              </a:solidFill>
              <a:latin typeface="+mj-lt"/>
            </a:endParaRPr>
          </a:p>
          <a:p>
            <a:pPr marL="342900" indent="-342900" eaLnBrk="1" hangingPunct="1">
              <a:buAutoNum type="alphaUcParenBoth"/>
            </a:pPr>
            <a:r>
              <a:rPr lang="en-US" sz="2000" dirty="0" smtClean="0">
                <a:solidFill>
                  <a:srgbClr val="000080"/>
                </a:solidFill>
                <a:latin typeface="+mj-lt"/>
              </a:rPr>
              <a:t>Within </a:t>
            </a:r>
            <a:r>
              <a:rPr lang="en-US" sz="2000" dirty="0">
                <a:solidFill>
                  <a:srgbClr val="000080"/>
                </a:solidFill>
                <a:latin typeface="+mj-lt"/>
              </a:rPr>
              <a:t>each functional area </a:t>
            </a:r>
            <a:endParaRPr lang="en-US" sz="2000" dirty="0" smtClean="0">
              <a:solidFill>
                <a:srgbClr val="000080"/>
              </a:solidFill>
              <a:latin typeface="+mj-lt"/>
            </a:endParaRPr>
          </a:p>
          <a:p>
            <a:pPr marL="342900" indent="-342900" eaLnBrk="1" hangingPunct="1">
              <a:buAutoNum type="alphaUcParenBoth"/>
            </a:pPr>
            <a:r>
              <a:rPr lang="en-US" sz="2000" b="1" dirty="0" smtClean="0">
                <a:solidFill>
                  <a:srgbClr val="FF6600"/>
                </a:solidFill>
                <a:latin typeface="+mj-lt"/>
              </a:rPr>
              <a:t>As </a:t>
            </a:r>
            <a:r>
              <a:rPr lang="en-US" sz="2000" b="1" dirty="0">
                <a:solidFill>
                  <a:srgbClr val="FF6600"/>
                </a:solidFill>
                <a:latin typeface="+mj-lt"/>
              </a:rPr>
              <a:t>a separate department under central control </a:t>
            </a:r>
            <a:endParaRPr lang="en-US" sz="2000" b="1" dirty="0" smtClean="0">
              <a:solidFill>
                <a:srgbClr val="FF6600"/>
              </a:solidFill>
              <a:latin typeface="+mj-lt"/>
            </a:endParaRPr>
          </a:p>
          <a:p>
            <a:pPr marL="342900" indent="-342900" eaLnBrk="1" hangingPunct="1">
              <a:buAutoNum type="alphaUcParenBoth"/>
            </a:pPr>
            <a:r>
              <a:rPr lang="en-US" sz="2000" dirty="0" smtClean="0">
                <a:solidFill>
                  <a:srgbClr val="000080"/>
                </a:solidFill>
                <a:latin typeface="+mj-lt"/>
              </a:rPr>
              <a:t>Or </a:t>
            </a:r>
            <a:r>
              <a:rPr lang="en-US" sz="2000" dirty="0">
                <a:solidFill>
                  <a:srgbClr val="000080"/>
                </a:solidFill>
                <a:latin typeface="+mj-lt"/>
              </a:rPr>
              <a:t>represented in each division of a large multidivisional company but under centralized control </a:t>
            </a:r>
          </a:p>
        </p:txBody>
      </p:sp>
      <p:sp>
        <p:nvSpPr>
          <p:cNvPr id="2" name="Title 1"/>
          <p:cNvSpPr>
            <a:spLocks noGrp="1"/>
          </p:cNvSpPr>
          <p:nvPr>
            <p:ph type="title"/>
          </p:nvPr>
        </p:nvSpPr>
        <p:spPr/>
        <p:txBody>
          <a:bodyPr/>
          <a:lstStyle/>
          <a:p>
            <a:r>
              <a:rPr lang="en-US" dirty="0">
                <a:cs typeface="Times New Roman" panose="02020603050405020304" pitchFamily="18" charset="0"/>
              </a:rPr>
              <a:t>Organization of the IS Function</a:t>
            </a:r>
            <a:endParaRPr lang="en-IE" dirty="0"/>
          </a:p>
        </p:txBody>
      </p:sp>
    </p:spTree>
    <p:extLst>
      <p:ext uri="{BB962C8B-B14F-4D97-AF65-F5344CB8AC3E}">
        <p14:creationId xmlns:p14="http://schemas.microsoft.com/office/powerpoint/2010/main" val="380269165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1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476" y="1340768"/>
            <a:ext cx="3441700"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p:cNvSpPr txBox="1">
            <a:spLocks noChangeArrowheads="1"/>
          </p:cNvSpPr>
          <p:nvPr/>
        </p:nvSpPr>
        <p:spPr bwMode="auto">
          <a:xfrm>
            <a:off x="457200" y="4753946"/>
            <a:ext cx="8579296" cy="1938992"/>
          </a:xfrm>
          <a:prstGeom prst="rect">
            <a:avLst/>
          </a:prstGeom>
          <a:solidFill>
            <a:schemeClr val="bg1">
              <a:lumMod val="95000"/>
            </a:schemeClr>
          </a:solidFill>
          <a:ln>
            <a:solidFill>
              <a:srgbClr val="FF6600"/>
            </a:solidFill>
          </a:ln>
          <a:effectLs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000" dirty="0">
                <a:solidFill>
                  <a:srgbClr val="000080"/>
                </a:solidFill>
                <a:latin typeface="+mj-lt"/>
              </a:rPr>
              <a:t>There are alternative ways of organizing the information systems function within the business: </a:t>
            </a:r>
            <a:endParaRPr lang="en-US" sz="2000" dirty="0" smtClean="0">
              <a:solidFill>
                <a:srgbClr val="000080"/>
              </a:solidFill>
              <a:latin typeface="+mj-lt"/>
            </a:endParaRPr>
          </a:p>
          <a:p>
            <a:pPr marL="342900" indent="-342900" eaLnBrk="1" hangingPunct="1">
              <a:buAutoNum type="alphaUcParenBoth"/>
            </a:pPr>
            <a:r>
              <a:rPr lang="en-US" sz="2000" dirty="0" smtClean="0">
                <a:solidFill>
                  <a:srgbClr val="000080"/>
                </a:solidFill>
                <a:latin typeface="+mj-lt"/>
              </a:rPr>
              <a:t>Within </a:t>
            </a:r>
            <a:r>
              <a:rPr lang="en-US" sz="2000" dirty="0">
                <a:solidFill>
                  <a:srgbClr val="000080"/>
                </a:solidFill>
                <a:latin typeface="+mj-lt"/>
              </a:rPr>
              <a:t>each functional area </a:t>
            </a:r>
            <a:endParaRPr lang="en-US" sz="2000" dirty="0" smtClean="0">
              <a:solidFill>
                <a:srgbClr val="000080"/>
              </a:solidFill>
              <a:latin typeface="+mj-lt"/>
            </a:endParaRPr>
          </a:p>
          <a:p>
            <a:pPr marL="342900" indent="-342900" eaLnBrk="1" hangingPunct="1">
              <a:buAutoNum type="alphaUcParenBoth"/>
            </a:pPr>
            <a:r>
              <a:rPr lang="en-US" sz="2000" dirty="0" smtClean="0">
                <a:solidFill>
                  <a:srgbClr val="000080"/>
                </a:solidFill>
                <a:latin typeface="+mj-lt"/>
              </a:rPr>
              <a:t>As </a:t>
            </a:r>
            <a:r>
              <a:rPr lang="en-US" sz="2000" dirty="0">
                <a:solidFill>
                  <a:srgbClr val="000080"/>
                </a:solidFill>
                <a:latin typeface="+mj-lt"/>
              </a:rPr>
              <a:t>a separate department under central control </a:t>
            </a:r>
            <a:endParaRPr lang="en-US" sz="2000" dirty="0" smtClean="0">
              <a:solidFill>
                <a:srgbClr val="000080"/>
              </a:solidFill>
              <a:latin typeface="+mj-lt"/>
            </a:endParaRPr>
          </a:p>
          <a:p>
            <a:pPr marL="342900" indent="-342900" eaLnBrk="1" hangingPunct="1">
              <a:buAutoNum type="alphaUcParenBoth"/>
            </a:pPr>
            <a:r>
              <a:rPr lang="en-US" sz="2000" b="1" dirty="0" smtClean="0">
                <a:solidFill>
                  <a:srgbClr val="FF6600"/>
                </a:solidFill>
                <a:latin typeface="+mj-lt"/>
              </a:rPr>
              <a:t>Or </a:t>
            </a:r>
            <a:r>
              <a:rPr lang="en-US" sz="2000" b="1" dirty="0">
                <a:solidFill>
                  <a:srgbClr val="FF6600"/>
                </a:solidFill>
                <a:latin typeface="+mj-lt"/>
              </a:rPr>
              <a:t>represented in each division of a large multidivisional company but under centralized control </a:t>
            </a:r>
          </a:p>
        </p:txBody>
      </p:sp>
      <p:sp>
        <p:nvSpPr>
          <p:cNvPr id="2" name="Title 1"/>
          <p:cNvSpPr>
            <a:spLocks noGrp="1"/>
          </p:cNvSpPr>
          <p:nvPr>
            <p:ph type="title"/>
          </p:nvPr>
        </p:nvSpPr>
        <p:spPr/>
        <p:txBody>
          <a:bodyPr/>
          <a:lstStyle/>
          <a:p>
            <a:r>
              <a:rPr lang="en-US" dirty="0">
                <a:cs typeface="Times New Roman" panose="02020603050405020304" pitchFamily="18" charset="0"/>
              </a:rPr>
              <a:t>Organization of the IS Function</a:t>
            </a:r>
            <a:endParaRPr lang="en-IE" dirty="0"/>
          </a:p>
        </p:txBody>
      </p:sp>
    </p:spTree>
    <p:extLst>
      <p:ext uri="{BB962C8B-B14F-4D97-AF65-F5344CB8AC3E}">
        <p14:creationId xmlns:p14="http://schemas.microsoft.com/office/powerpoint/2010/main" val="2966047739"/>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solidFill>
                  <a:srgbClr val="FF6600"/>
                </a:solidFill>
              </a:rPr>
              <a:t>RECAP</a:t>
            </a:r>
            <a:endParaRPr lang="en-IE" dirty="0">
              <a:solidFill>
                <a:srgbClr val="FF6600"/>
              </a:solidFill>
            </a:endParaRPr>
          </a:p>
        </p:txBody>
      </p:sp>
      <p:sp>
        <p:nvSpPr>
          <p:cNvPr id="3" name="Content Placeholder 2"/>
          <p:cNvSpPr>
            <a:spLocks noGrp="1"/>
          </p:cNvSpPr>
          <p:nvPr>
            <p:ph idx="1"/>
          </p:nvPr>
        </p:nvSpPr>
        <p:spPr/>
        <p:txBody>
          <a:bodyPr>
            <a:noAutofit/>
          </a:bodyPr>
          <a:lstStyle/>
          <a:p>
            <a:pPr marL="0" indent="0">
              <a:buNone/>
            </a:pPr>
            <a:r>
              <a:rPr lang="en-GB" sz="2200" b="1" dirty="0">
                <a:solidFill>
                  <a:srgbClr val="FF6600"/>
                </a:solidFill>
              </a:rPr>
              <a:t>To gain an understanding of the following:</a:t>
            </a:r>
          </a:p>
          <a:p>
            <a:pPr marL="441325" lvl="1" indent="-360363">
              <a:buFontTx/>
              <a:buChar char="•"/>
            </a:pPr>
            <a:r>
              <a:rPr lang="en-US" sz="2200" dirty="0">
                <a:cs typeface="Arial" panose="020B0604020202020204" pitchFamily="34" charset="0"/>
              </a:rPr>
              <a:t>D</a:t>
            </a:r>
            <a:r>
              <a:rPr lang="en-US" sz="2200" dirty="0"/>
              <a:t>efine and describe business processes and their relationship to information systems</a:t>
            </a:r>
          </a:p>
          <a:p>
            <a:pPr marL="441325" lvl="1" indent="-360363">
              <a:buFontTx/>
              <a:buChar char="•"/>
            </a:pPr>
            <a:r>
              <a:rPr lang="en-US" sz="2200" dirty="0"/>
              <a:t>Evaluate the role played by systems serving the various levels of management in a business and their relationship to each other</a:t>
            </a:r>
          </a:p>
          <a:p>
            <a:pPr marL="441325" lvl="1" indent="-360363">
              <a:buFontTx/>
              <a:buChar char="•"/>
            </a:pPr>
            <a:r>
              <a:rPr lang="en-US" sz="2200" dirty="0"/>
              <a:t>Explain how enterprise applications, collaboration and communication systems, and intranets improve organizational performance</a:t>
            </a:r>
          </a:p>
          <a:p>
            <a:pPr marL="441325" lvl="1" indent="-360363">
              <a:buFontTx/>
              <a:buChar char="•"/>
            </a:pPr>
            <a:r>
              <a:rPr lang="en-US" sz="2200" dirty="0"/>
              <a:t>Explain the difference between e-business, e-commerce, and e-government</a:t>
            </a:r>
          </a:p>
          <a:p>
            <a:pPr marL="441325" lvl="1" indent="-360363">
              <a:buFontTx/>
              <a:buChar char="•"/>
            </a:pPr>
            <a:r>
              <a:rPr lang="en-US" sz="2200" dirty="0"/>
              <a:t>Assess the role of the information systems function in </a:t>
            </a:r>
            <a:r>
              <a:rPr lang="en-US" sz="2200"/>
              <a:t>a </a:t>
            </a:r>
            <a:r>
              <a:rPr lang="en-US" sz="2200" smtClean="0"/>
              <a:t>business</a:t>
            </a:r>
            <a:endParaRPr lang="en-GB" sz="2200" dirty="0">
              <a:solidFill>
                <a:srgbClr val="FF6600"/>
              </a:solidFill>
            </a:endParaRPr>
          </a:p>
          <a:p>
            <a:endParaRPr lang="en-IE" sz="2200" dirty="0"/>
          </a:p>
        </p:txBody>
      </p:sp>
      <p:pic>
        <p:nvPicPr>
          <p:cNvPr id="4" name="Picture 2" descr="http://t0.gstatic.com/images?q=tbn:ANd9GcTNW128Q2ktgBOGQWwFA5bv4x5u-SuKw21VNt6pN9TvybVLsQDp"/>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248601">
            <a:off x="496992" y="323448"/>
            <a:ext cx="384499" cy="284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3752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solidFill>
                  <a:srgbClr val="FF6600"/>
                </a:solidFill>
              </a:rPr>
              <a:t>E </a:t>
            </a:r>
            <a:r>
              <a:rPr lang="en-GB" dirty="0" err="1" smtClean="0">
                <a:solidFill>
                  <a:srgbClr val="000080"/>
                </a:solidFill>
              </a:rPr>
              <a:t>xercise</a:t>
            </a:r>
            <a:r>
              <a:rPr lang="en-GB" dirty="0" smtClean="0">
                <a:solidFill>
                  <a:srgbClr val="000080"/>
                </a:solidFill>
              </a:rPr>
              <a:t> 1 – Minute paper</a:t>
            </a:r>
            <a:endParaRPr lang="en-GB" dirty="0">
              <a:solidFill>
                <a:srgbClr val="FF6600"/>
              </a:solidFill>
            </a:endParaRPr>
          </a:p>
        </p:txBody>
      </p:sp>
      <p:sp>
        <p:nvSpPr>
          <p:cNvPr id="6" name="Content Placeholder 5"/>
          <p:cNvSpPr>
            <a:spLocks noGrp="1"/>
          </p:cNvSpPr>
          <p:nvPr>
            <p:ph idx="1"/>
          </p:nvPr>
        </p:nvSpPr>
        <p:spPr/>
        <p:txBody>
          <a:bodyPr>
            <a:noAutofit/>
          </a:bodyPr>
          <a:lstStyle/>
          <a:p>
            <a:pPr marL="0" indent="0">
              <a:spcBef>
                <a:spcPts val="0"/>
              </a:spcBef>
              <a:buNone/>
            </a:pPr>
            <a:r>
              <a:rPr lang="en-IE" sz="2000" b="1" dirty="0" smtClean="0"/>
              <a:t>1</a:t>
            </a:r>
            <a:r>
              <a:rPr lang="en-IE" sz="2000" b="1" dirty="0"/>
              <a:t>. What are the two [three, four, five] most significant [central, useful, meaningful, </a:t>
            </a:r>
            <a:r>
              <a:rPr lang="en-IE" sz="2000" b="1" dirty="0" smtClean="0"/>
              <a:t> surprising</a:t>
            </a:r>
            <a:r>
              <a:rPr lang="en-IE" sz="2000" b="1" dirty="0"/>
              <a:t>, disturbing] things you have learned during this session? </a:t>
            </a:r>
          </a:p>
          <a:p>
            <a:pPr marL="0" indent="0">
              <a:spcBef>
                <a:spcPts val="0"/>
              </a:spcBef>
              <a:buNone/>
            </a:pPr>
            <a:r>
              <a:rPr lang="en-IE" sz="2000" b="1" dirty="0"/>
              <a:t> </a:t>
            </a:r>
          </a:p>
          <a:p>
            <a:pPr marL="0" indent="0">
              <a:spcBef>
                <a:spcPts val="0"/>
              </a:spcBef>
              <a:buNone/>
            </a:pPr>
            <a:r>
              <a:rPr lang="en-IE" sz="2000" b="1" dirty="0" smtClean="0"/>
              <a:t>_______________________________________________________________</a:t>
            </a:r>
            <a:endParaRPr lang="en-IE" sz="2000" b="1" dirty="0"/>
          </a:p>
          <a:p>
            <a:pPr marL="0" indent="0">
              <a:spcBef>
                <a:spcPts val="0"/>
              </a:spcBef>
              <a:buNone/>
            </a:pPr>
            <a:r>
              <a:rPr lang="en-IE" sz="2000" b="1" dirty="0"/>
              <a:t> </a:t>
            </a:r>
            <a:r>
              <a:rPr lang="en-IE" sz="2000" b="1" dirty="0" smtClean="0"/>
              <a:t> </a:t>
            </a:r>
            <a:endParaRPr lang="en-IE" sz="2000" b="1" dirty="0"/>
          </a:p>
          <a:p>
            <a:pPr marL="0" indent="0">
              <a:spcBef>
                <a:spcPts val="0"/>
              </a:spcBef>
              <a:buNone/>
            </a:pPr>
            <a:r>
              <a:rPr lang="en-IE" sz="2000" b="1" dirty="0"/>
              <a:t>2. What question(s) remain uppermost in your mind? </a:t>
            </a:r>
          </a:p>
          <a:p>
            <a:pPr marL="0" indent="0">
              <a:spcBef>
                <a:spcPts val="0"/>
              </a:spcBef>
              <a:buNone/>
            </a:pPr>
            <a:r>
              <a:rPr lang="en-IE" sz="2000" b="1" dirty="0" smtClean="0"/>
              <a:t>_______________________________________________________________</a:t>
            </a:r>
          </a:p>
          <a:p>
            <a:pPr marL="0" indent="0">
              <a:spcBef>
                <a:spcPts val="0"/>
              </a:spcBef>
              <a:buNone/>
            </a:pPr>
            <a:endParaRPr lang="en-IE" sz="2000" b="1" dirty="0"/>
          </a:p>
          <a:p>
            <a:pPr marL="0" indent="0">
              <a:spcBef>
                <a:spcPts val="0"/>
              </a:spcBef>
              <a:buNone/>
            </a:pPr>
            <a:endParaRPr lang="en-IE" sz="2000" b="1" dirty="0" smtClean="0"/>
          </a:p>
          <a:p>
            <a:pPr marL="0" indent="0">
              <a:spcBef>
                <a:spcPts val="0"/>
              </a:spcBef>
              <a:buNone/>
            </a:pPr>
            <a:r>
              <a:rPr lang="en-IE" sz="2000" b="1" dirty="0" smtClean="0"/>
              <a:t>3</a:t>
            </a:r>
            <a:r>
              <a:rPr lang="en-IE" sz="2000" b="1" dirty="0"/>
              <a:t>. Is there anything you did not understand? </a:t>
            </a:r>
          </a:p>
          <a:p>
            <a:pPr marL="0" indent="0">
              <a:spcBef>
                <a:spcPts val="0"/>
              </a:spcBef>
              <a:buNone/>
            </a:pPr>
            <a:r>
              <a:rPr lang="en-IE" sz="2000" b="1" dirty="0" smtClean="0"/>
              <a:t>_______________________________________________________________</a:t>
            </a:r>
            <a:endParaRPr lang="en-IE" sz="2000" b="1" dirty="0"/>
          </a:p>
        </p:txBody>
      </p:sp>
      <p:sp>
        <p:nvSpPr>
          <p:cNvPr id="4" name="Oval 3"/>
          <p:cNvSpPr/>
          <p:nvPr/>
        </p:nvSpPr>
        <p:spPr>
          <a:xfrm>
            <a:off x="467544" y="404664"/>
            <a:ext cx="432048" cy="576064"/>
          </a:xfrm>
          <a:prstGeom prst="ellipse">
            <a:avLst/>
          </a:prstGeom>
          <a:no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p:nvPicPr>
        <p:blipFill rotWithShape="1">
          <a:blip r:embed="rId3"/>
          <a:srcRect l="20114" t="42126" r="55534" b="22438"/>
          <a:stretch/>
        </p:blipFill>
        <p:spPr>
          <a:xfrm>
            <a:off x="7524328" y="5586103"/>
            <a:ext cx="1320147" cy="1080120"/>
          </a:xfrm>
          <a:prstGeom prst="rect">
            <a:avLst/>
          </a:prstGeom>
        </p:spPr>
      </p:pic>
    </p:spTree>
    <p:extLst>
      <p:ext uri="{BB962C8B-B14F-4D97-AF65-F5344CB8AC3E}">
        <p14:creationId xmlns:p14="http://schemas.microsoft.com/office/powerpoint/2010/main" val="25267340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1"/>
          <p:cNvSpPr>
            <a:spLocks noGrp="1"/>
          </p:cNvSpPr>
          <p:nvPr>
            <p:ph idx="1"/>
          </p:nvPr>
        </p:nvSpPr>
        <p:spPr>
          <a:xfrm>
            <a:off x="311150" y="1503363"/>
            <a:ext cx="8229600" cy="5026025"/>
          </a:xfrm>
        </p:spPr>
        <p:txBody>
          <a:bodyPr/>
          <a:lstStyle/>
          <a:p>
            <a:pPr eaLnBrk="1" hangingPunct="1"/>
            <a:r>
              <a:rPr lang="en-IE" smtClean="0"/>
              <a:t>Does this look </a:t>
            </a:r>
            <a:br>
              <a:rPr lang="en-IE" smtClean="0"/>
            </a:br>
            <a:r>
              <a:rPr lang="en-IE" smtClean="0"/>
              <a:t>OK to you?</a:t>
            </a:r>
          </a:p>
          <a:p>
            <a:pPr eaLnBrk="1" hangingPunct="1"/>
            <a:endParaRPr lang="en-IE" smtClean="0"/>
          </a:p>
          <a:p>
            <a:pPr eaLnBrk="1" hangingPunct="1"/>
            <a:r>
              <a:rPr lang="en-IE" smtClean="0"/>
              <a:t>What would you </a:t>
            </a:r>
            <a:br>
              <a:rPr lang="en-IE" smtClean="0"/>
            </a:br>
            <a:r>
              <a:rPr lang="en-IE" smtClean="0"/>
              <a:t>do to improve </a:t>
            </a:r>
            <a:br>
              <a:rPr lang="en-IE" smtClean="0"/>
            </a:br>
            <a:r>
              <a:rPr lang="en-IE" smtClean="0"/>
              <a:t>this situation?</a:t>
            </a:r>
          </a:p>
          <a:p>
            <a:pPr eaLnBrk="1" hangingPunct="1"/>
            <a:endParaRPr lang="en-IE" smtClean="0"/>
          </a:p>
        </p:txBody>
      </p:sp>
      <p:sp>
        <p:nvSpPr>
          <p:cNvPr id="8195" name="Title 2"/>
          <p:cNvSpPr>
            <a:spLocks noGrp="1"/>
          </p:cNvSpPr>
          <p:nvPr>
            <p:ph type="title"/>
          </p:nvPr>
        </p:nvSpPr>
        <p:spPr/>
        <p:txBody>
          <a:bodyPr/>
          <a:lstStyle/>
          <a:p>
            <a:pPr eaLnBrk="1" hangingPunct="1"/>
            <a:r>
              <a:rPr lang="en-IE" smtClean="0"/>
              <a:t>Traffic jam</a:t>
            </a: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1608138"/>
            <a:ext cx="4678363" cy="477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88980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p:cNvSpPr>
            <a:spLocks noGrp="1"/>
          </p:cNvSpPr>
          <p:nvPr>
            <p:ph idx="1"/>
          </p:nvPr>
        </p:nvSpPr>
        <p:spPr/>
        <p:txBody>
          <a:bodyPr/>
          <a:lstStyle/>
          <a:p>
            <a:pPr marL="0" indent="0" eaLnBrk="1" hangingPunct="1">
              <a:buNone/>
            </a:pPr>
            <a:r>
              <a:rPr lang="en-IE" b="1" dirty="0" smtClean="0">
                <a:solidFill>
                  <a:srgbClr val="FF6600"/>
                </a:solidFill>
              </a:rPr>
              <a:t>What’s wrong here?</a:t>
            </a:r>
          </a:p>
        </p:txBody>
      </p:sp>
      <p:sp>
        <p:nvSpPr>
          <p:cNvPr id="9219" name="Title 2"/>
          <p:cNvSpPr>
            <a:spLocks noGrp="1"/>
          </p:cNvSpPr>
          <p:nvPr>
            <p:ph type="title"/>
          </p:nvPr>
        </p:nvSpPr>
        <p:spPr/>
        <p:txBody>
          <a:bodyPr/>
          <a:lstStyle/>
          <a:p>
            <a:pPr eaLnBrk="1" hangingPunct="1"/>
            <a:r>
              <a:rPr lang="en-IE" smtClean="0"/>
              <a:t>Empty Queue</a:t>
            </a:r>
          </a:p>
        </p:txBody>
      </p:sp>
      <p:pic>
        <p:nvPicPr>
          <p:cNvPr id="92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2205038"/>
            <a:ext cx="5688012" cy="425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7461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IE" smtClean="0"/>
              <a:t>Airplanes in queue at JFK</a:t>
            </a:r>
          </a:p>
        </p:txBody>
      </p:sp>
      <p:sp>
        <p:nvSpPr>
          <p:cNvPr id="10243" name="Content Placeholder 2"/>
          <p:cNvSpPr>
            <a:spLocks noGrp="1"/>
          </p:cNvSpPr>
          <p:nvPr>
            <p:ph idx="1"/>
          </p:nvPr>
        </p:nvSpPr>
        <p:spPr/>
        <p:txBody>
          <a:bodyPr/>
          <a:lstStyle/>
          <a:p>
            <a:pPr marL="0" indent="0" eaLnBrk="1" hangingPunct="1">
              <a:buNone/>
            </a:pPr>
            <a:r>
              <a:rPr lang="en-IE" b="1" dirty="0" smtClean="0">
                <a:solidFill>
                  <a:srgbClr val="FF6600"/>
                </a:solidFill>
              </a:rPr>
              <a:t>How can this happen?</a:t>
            </a:r>
          </a:p>
        </p:txBody>
      </p:sp>
      <p:pic>
        <p:nvPicPr>
          <p:cNvPr id="10246" name="Picture 4" descr="http://www.arbeitssprache-englisch.com/wp-content/uploads/2011/08/airplanes-in-queue-atJF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276872"/>
            <a:ext cx="7272808" cy="397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09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IE" smtClean="0"/>
              <a:t>Hospital Waiting Rooms</a:t>
            </a:r>
          </a:p>
        </p:txBody>
      </p:sp>
      <p:sp>
        <p:nvSpPr>
          <p:cNvPr id="11267" name="Content Placeholder 2"/>
          <p:cNvSpPr>
            <a:spLocks noGrp="1"/>
          </p:cNvSpPr>
          <p:nvPr>
            <p:ph idx="1"/>
          </p:nvPr>
        </p:nvSpPr>
        <p:spPr>
          <a:xfrm>
            <a:off x="395288" y="1741488"/>
            <a:ext cx="8229600" cy="5026025"/>
          </a:xfrm>
        </p:spPr>
        <p:txBody>
          <a:bodyPr/>
          <a:lstStyle/>
          <a:p>
            <a:pPr marL="0" indent="0" eaLnBrk="1" hangingPunct="1">
              <a:buNone/>
            </a:pPr>
            <a:r>
              <a:rPr lang="en-IE" b="1" dirty="0" smtClean="0">
                <a:solidFill>
                  <a:srgbClr val="FF6600"/>
                </a:solidFill>
              </a:rPr>
              <a:t>Could you do better?</a:t>
            </a:r>
          </a:p>
        </p:txBody>
      </p:sp>
      <p:pic>
        <p:nvPicPr>
          <p:cNvPr id="11270" name="Picture 2" descr="http://www.creativetriage.com/wp-content/uploads/2010/08/dsc02736-723731-jp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738" y="2708275"/>
            <a:ext cx="4129087"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4" descr="http://citynoise.org/upload/843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708275"/>
            <a:ext cx="4119562" cy="309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90859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Business </a:t>
            </a:r>
            <a:r>
              <a:rPr lang="en-US" dirty="0"/>
              <a:t>Processes</a:t>
            </a:r>
            <a:br>
              <a:rPr lang="en-US" dirty="0"/>
            </a:br>
            <a:endParaRPr lang="en-IE" dirty="0"/>
          </a:p>
        </p:txBody>
      </p:sp>
      <p:sp>
        <p:nvSpPr>
          <p:cNvPr id="4" name="Content Placeholder 3"/>
          <p:cNvSpPr>
            <a:spLocks noGrp="1"/>
          </p:cNvSpPr>
          <p:nvPr>
            <p:ph idx="1"/>
          </p:nvPr>
        </p:nvSpPr>
        <p:spPr/>
        <p:txBody>
          <a:bodyPr>
            <a:normAutofit fontScale="92500"/>
          </a:bodyPr>
          <a:lstStyle/>
          <a:p>
            <a:pPr marL="0" indent="0">
              <a:spcAft>
                <a:spcPct val="25000"/>
              </a:spcAft>
              <a:buNone/>
            </a:pPr>
            <a:r>
              <a:rPr lang="en-US" sz="2800" b="1" dirty="0">
                <a:cs typeface="Times New Roman" panose="02020603050405020304" pitchFamily="18" charset="0"/>
              </a:rPr>
              <a:t>Business processes:</a:t>
            </a:r>
          </a:p>
          <a:p>
            <a:pPr marL="358775" lvl="1" indent="-277813">
              <a:spcAft>
                <a:spcPct val="25000"/>
              </a:spcAft>
              <a:buFontTx/>
              <a:buChar char="•"/>
            </a:pPr>
            <a:r>
              <a:rPr lang="en-US" dirty="0"/>
              <a:t>Workflows of material, </a:t>
            </a:r>
            <a:br>
              <a:rPr lang="en-US" dirty="0"/>
            </a:br>
            <a:r>
              <a:rPr lang="en-US" dirty="0"/>
              <a:t>information, knowledge</a:t>
            </a:r>
          </a:p>
          <a:p>
            <a:pPr marL="358775" lvl="1" indent="-277813">
              <a:spcAft>
                <a:spcPct val="25000"/>
              </a:spcAft>
              <a:buFontTx/>
              <a:buChar char="•"/>
            </a:pPr>
            <a:r>
              <a:rPr lang="en-US" dirty="0"/>
              <a:t>Sets of activities, steps</a:t>
            </a:r>
          </a:p>
          <a:p>
            <a:pPr marL="358775" lvl="1" indent="-277813">
              <a:spcAft>
                <a:spcPct val="25000"/>
              </a:spcAft>
              <a:buFontTx/>
              <a:buChar char="•"/>
            </a:pPr>
            <a:r>
              <a:rPr lang="en-US" dirty="0"/>
              <a:t>May be tied to functional area </a:t>
            </a:r>
            <a:br>
              <a:rPr lang="en-US" dirty="0"/>
            </a:br>
            <a:r>
              <a:rPr lang="en-US" dirty="0"/>
              <a:t>or be cross-functional</a:t>
            </a:r>
          </a:p>
          <a:p>
            <a:pPr marL="0" indent="0">
              <a:spcAft>
                <a:spcPct val="25000"/>
              </a:spcAft>
              <a:buNone/>
            </a:pPr>
            <a:r>
              <a:rPr lang="en-US" sz="2800" b="1" dirty="0"/>
              <a:t>Businesses</a:t>
            </a:r>
            <a:r>
              <a:rPr lang="en-US" sz="2800" dirty="0"/>
              <a:t>: Can be seen as collection of business processes</a:t>
            </a:r>
          </a:p>
          <a:p>
            <a:pPr>
              <a:spcAft>
                <a:spcPct val="25000"/>
              </a:spcAft>
              <a:buFontTx/>
              <a:buChar char="•"/>
            </a:pPr>
            <a:r>
              <a:rPr lang="en-US" sz="2800" dirty="0"/>
              <a:t>Business processes may be assets or liabilities</a:t>
            </a:r>
            <a:endParaRPr lang="en-US" sz="2400" dirty="0">
              <a:cs typeface="Times New Roman" panose="02020603050405020304" pitchFamily="18" charset="0"/>
            </a:endParaRPr>
          </a:p>
          <a:p>
            <a:endParaRPr lang="en-IE" dirty="0"/>
          </a:p>
        </p:txBody>
      </p:sp>
      <p:pic>
        <p:nvPicPr>
          <p:cNvPr id="12294" name="Picture 6" descr="BPM_BusinessProcesses-H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557338"/>
            <a:ext cx="304800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220012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2901</TotalTime>
  <Words>1491</Words>
  <Application>Microsoft Office PowerPoint</Application>
  <PresentationFormat>On-screen Show (4:3)</PresentationFormat>
  <Paragraphs>281</Paragraphs>
  <Slides>47</Slides>
  <Notes>41</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PowerPoint Presentation</vt:lpstr>
      <vt:lpstr>PowerPoint Presentation</vt:lpstr>
      <vt:lpstr>Learning Objectives</vt:lpstr>
      <vt:lpstr>Queue in a Bank</vt:lpstr>
      <vt:lpstr>Traffic jam</vt:lpstr>
      <vt:lpstr>Empty Queue</vt:lpstr>
      <vt:lpstr>Airplanes in queue at JFK</vt:lpstr>
      <vt:lpstr>Hospital Waiting Rooms</vt:lpstr>
      <vt:lpstr> Business Processes </vt:lpstr>
      <vt:lpstr>What are the process steps for ordering a hamburger?</vt:lpstr>
      <vt:lpstr> Business Processes and Information Systems </vt:lpstr>
      <vt:lpstr> The Order Fulfillment Process </vt:lpstr>
      <vt:lpstr>IT Enhancement</vt:lpstr>
      <vt:lpstr>Types of Business Information Systems TPS</vt:lpstr>
      <vt:lpstr>TPS</vt:lpstr>
      <vt:lpstr> A Payroll TPS </vt:lpstr>
      <vt:lpstr>E xercise 1 – Question Time</vt:lpstr>
      <vt:lpstr> Types of Business Information Systems MIS </vt:lpstr>
      <vt:lpstr> How Management Information Systems Obtain their Data from the Organization’s TPS </vt:lpstr>
      <vt:lpstr>E xercise 2 – Question Time</vt:lpstr>
      <vt:lpstr> Types of Business Information Systems DSS </vt:lpstr>
      <vt:lpstr> Voyage-Estimating Decision Support System </vt:lpstr>
      <vt:lpstr> Types of Business Information Systems ESS </vt:lpstr>
      <vt:lpstr>Model of an Executive Support System</vt:lpstr>
      <vt:lpstr>PowerPoint Presentation</vt:lpstr>
      <vt:lpstr>Constituency – Who supports who?</vt:lpstr>
      <vt:lpstr> Interrelationships Among Systems </vt:lpstr>
      <vt:lpstr> Systems that Span the Enterprise </vt:lpstr>
      <vt:lpstr> 1. What does an Enterprise System do? </vt:lpstr>
      <vt:lpstr>Enterprise Systems</vt:lpstr>
      <vt:lpstr> 2. Supply Chain Management </vt:lpstr>
      <vt:lpstr>Example of a Supply Chain Management</vt:lpstr>
      <vt:lpstr>3. Customer relationship management systems</vt:lpstr>
      <vt:lpstr> Salesforce.com Executive Team Dashboard </vt:lpstr>
      <vt:lpstr>4. Knowledge management systems</vt:lpstr>
      <vt:lpstr>Knowledge management systems</vt:lpstr>
      <vt:lpstr>E xercise 3 – Crossword</vt:lpstr>
      <vt:lpstr>Intranets and Extranets</vt:lpstr>
      <vt:lpstr>Intranets and Extranets</vt:lpstr>
      <vt:lpstr>Three “e”s</vt:lpstr>
      <vt:lpstr>IT Department</vt:lpstr>
      <vt:lpstr> IT Department </vt:lpstr>
      <vt:lpstr>Organization of the IS Function</vt:lpstr>
      <vt:lpstr>Organization of the IS Function</vt:lpstr>
      <vt:lpstr>Organization of the IS Function</vt:lpstr>
      <vt:lpstr>RECAP</vt:lpstr>
      <vt:lpstr>E xercise 1 – Minute paper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Lisa Murphy</dc:creator>
  <cp:lastModifiedBy>Lisa Murphy</cp:lastModifiedBy>
  <cp:revision>527</cp:revision>
  <cp:lastPrinted>2013-09-30T12:42:51Z</cp:lastPrinted>
  <dcterms:created xsi:type="dcterms:W3CDTF">2013-09-09T11:26:27Z</dcterms:created>
  <dcterms:modified xsi:type="dcterms:W3CDTF">2014-02-11T10:33:38Z</dcterms:modified>
</cp:coreProperties>
</file>